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4"/>
  </p:notesMasterIdLst>
  <p:handoutMasterIdLst>
    <p:handoutMasterId r:id="rId95"/>
  </p:handoutMasterIdLst>
  <p:sldIdLst>
    <p:sldId id="270" r:id="rId2"/>
    <p:sldId id="271" r:id="rId3"/>
    <p:sldId id="315" r:id="rId4"/>
    <p:sldId id="272" r:id="rId5"/>
    <p:sldId id="273" r:id="rId6"/>
    <p:sldId id="274" r:id="rId7"/>
    <p:sldId id="275" r:id="rId8"/>
    <p:sldId id="276" r:id="rId9"/>
    <p:sldId id="277" r:id="rId10"/>
    <p:sldId id="278" r:id="rId11"/>
    <p:sldId id="279" r:id="rId12"/>
    <p:sldId id="280" r:id="rId13"/>
    <p:sldId id="281" r:id="rId14"/>
    <p:sldId id="282" r:id="rId15"/>
    <p:sldId id="283" r:id="rId16"/>
    <p:sldId id="316" r:id="rId17"/>
    <p:sldId id="284" r:id="rId18"/>
    <p:sldId id="285" r:id="rId19"/>
    <p:sldId id="286" r:id="rId20"/>
    <p:sldId id="287" r:id="rId21"/>
    <p:sldId id="288" r:id="rId22"/>
    <p:sldId id="289" r:id="rId23"/>
    <p:sldId id="290" r:id="rId24"/>
    <p:sldId id="291" r:id="rId25"/>
    <p:sldId id="292" r:id="rId26"/>
    <p:sldId id="293" r:id="rId27"/>
    <p:sldId id="294" r:id="rId28"/>
    <p:sldId id="295" r:id="rId29"/>
    <p:sldId id="296" r:id="rId30"/>
    <p:sldId id="297" r:id="rId31"/>
    <p:sldId id="298" r:id="rId32"/>
    <p:sldId id="300" r:id="rId33"/>
    <p:sldId id="301" r:id="rId34"/>
    <p:sldId id="302" r:id="rId35"/>
    <p:sldId id="303" r:id="rId36"/>
    <p:sldId id="304" r:id="rId37"/>
    <p:sldId id="305" r:id="rId38"/>
    <p:sldId id="306" r:id="rId39"/>
    <p:sldId id="307" r:id="rId40"/>
    <p:sldId id="308" r:id="rId41"/>
    <p:sldId id="309" r:id="rId42"/>
    <p:sldId id="310" r:id="rId43"/>
    <p:sldId id="311" r:id="rId44"/>
    <p:sldId id="312" r:id="rId45"/>
    <p:sldId id="313" r:id="rId46"/>
    <p:sldId id="314" r:id="rId47"/>
    <p:sldId id="408" r:id="rId48"/>
    <p:sldId id="360" r:id="rId49"/>
    <p:sldId id="361" r:id="rId50"/>
    <p:sldId id="362" r:id="rId51"/>
    <p:sldId id="363" r:id="rId52"/>
    <p:sldId id="364" r:id="rId53"/>
    <p:sldId id="365" r:id="rId54"/>
    <p:sldId id="366" r:id="rId55"/>
    <p:sldId id="367" r:id="rId56"/>
    <p:sldId id="368" r:id="rId57"/>
    <p:sldId id="369" r:id="rId58"/>
    <p:sldId id="370" r:id="rId59"/>
    <p:sldId id="371" r:id="rId60"/>
    <p:sldId id="372" r:id="rId61"/>
    <p:sldId id="373" r:id="rId62"/>
    <p:sldId id="374" r:id="rId63"/>
    <p:sldId id="378" r:id="rId64"/>
    <p:sldId id="379" r:id="rId65"/>
    <p:sldId id="380" r:id="rId66"/>
    <p:sldId id="381" r:id="rId67"/>
    <p:sldId id="382" r:id="rId68"/>
    <p:sldId id="383" r:id="rId69"/>
    <p:sldId id="384" r:id="rId70"/>
    <p:sldId id="385" r:id="rId71"/>
    <p:sldId id="386" r:id="rId72"/>
    <p:sldId id="387" r:id="rId73"/>
    <p:sldId id="388" r:id="rId74"/>
    <p:sldId id="389" r:id="rId75"/>
    <p:sldId id="390" r:id="rId76"/>
    <p:sldId id="391" r:id="rId77"/>
    <p:sldId id="392" r:id="rId78"/>
    <p:sldId id="393" r:id="rId79"/>
    <p:sldId id="394" r:id="rId80"/>
    <p:sldId id="395" r:id="rId81"/>
    <p:sldId id="396" r:id="rId82"/>
    <p:sldId id="397" r:id="rId83"/>
    <p:sldId id="398" r:id="rId84"/>
    <p:sldId id="399" r:id="rId85"/>
    <p:sldId id="400" r:id="rId86"/>
    <p:sldId id="401" r:id="rId87"/>
    <p:sldId id="402" r:id="rId88"/>
    <p:sldId id="403" r:id="rId89"/>
    <p:sldId id="404" r:id="rId90"/>
    <p:sldId id="405" r:id="rId91"/>
    <p:sldId id="406" r:id="rId92"/>
    <p:sldId id="407" r:id="rId9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9">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6" d="100"/>
          <a:sy n="86" d="100"/>
        </p:scale>
        <p:origin x="514" y="62"/>
      </p:cViewPr>
      <p:guideLst>
        <p:guide orient="horz" pos="2179"/>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handoutMaster" Target="handoutMasters/handoutMaster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notesMaster" Target="notesMasters/notesMaster1.xml"/><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2021/9/21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2021/9/21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cSld name="标题幻灯片">
    <p:bg>
      <p:bgPr>
        <a:noFill/>
        <a:effectLst/>
      </p:bgPr>
    </p:bg>
    <p:spTree>
      <p:nvGrpSpPr>
        <p:cNvPr id="1" name=""/>
        <p:cNvGrpSpPr/>
        <p:nvPr/>
      </p:nvGrpSpPr>
      <p:grpSpPr>
        <a:xfrm>
          <a:off x="0" y="0"/>
          <a:ext cx="0" cy="0"/>
          <a:chOff x="0" y="0"/>
          <a:chExt cx="0" cy="0"/>
        </a:xfrm>
      </p:grpSpPr>
      <p:sp>
        <p:nvSpPr>
          <p:cNvPr id="2051" name="标题 2050"/>
          <p:cNvSpPr>
            <a:spLocks noGrp="1"/>
          </p:cNvSpPr>
          <p:nvPr>
            <p:ph type="ctrTitle"/>
          </p:nvPr>
        </p:nvSpPr>
        <p:spPr>
          <a:xfrm>
            <a:off x="3024717" y="3286125"/>
            <a:ext cx="8636000" cy="1038225"/>
          </a:xfrm>
          <a:prstGeom prst="rect">
            <a:avLst/>
          </a:prstGeom>
          <a:noFill/>
          <a:ln w="9525">
            <a:noFill/>
          </a:ln>
        </p:spPr>
        <p:txBody>
          <a:bodyPr anchor="ctr"/>
          <a:lstStyle>
            <a:lvl1pPr lvl="0">
              <a:defRPr sz="4000" kern="1200">
                <a:effectLst>
                  <a:outerShdw blurRad="50800" dist="38100" dir="2700000" algn="tl" rotWithShape="0">
                    <a:prstClr val="black">
                      <a:alpha val="40000"/>
                    </a:prstClr>
                  </a:outerShdw>
                </a:effectLst>
              </a:defRPr>
            </a:lvl1pPr>
          </a:lstStyle>
          <a:p>
            <a:pPr lvl="0" fontAlgn="base"/>
            <a:r>
              <a:rPr lang="zh-CN" altLang="en-US" strike="noStrike" noProof="1"/>
              <a:t>单击此处编辑母版标题样式</a:t>
            </a:r>
          </a:p>
        </p:txBody>
      </p:sp>
      <p:sp>
        <p:nvSpPr>
          <p:cNvPr id="2052" name="副标题 2051"/>
          <p:cNvSpPr>
            <a:spLocks noGrp="1"/>
          </p:cNvSpPr>
          <p:nvPr>
            <p:ph type="subTitle" idx="1"/>
          </p:nvPr>
        </p:nvSpPr>
        <p:spPr>
          <a:xfrm>
            <a:off x="3107267" y="4505960"/>
            <a:ext cx="8534400" cy="766763"/>
          </a:xfrm>
          <a:prstGeom prst="rect">
            <a:avLst/>
          </a:prstGeom>
          <a:noFill/>
          <a:ln w="9525">
            <a:noFill/>
          </a:ln>
        </p:spPr>
        <p:txBody>
          <a:bodyPr anchor="t"/>
          <a:lstStyle>
            <a:lvl1pPr marL="0" lvl="0" indent="0" algn="r">
              <a:buNone/>
              <a:defRPr kern="1200">
                <a:latin typeface="幼圆" panose="02010509060101010101" charset="-122"/>
                <a:ea typeface="幼圆" panose="02010509060101010101" charset="-122"/>
              </a:defRPr>
            </a:lvl1pPr>
            <a:lvl2pPr marL="457200" lvl="1" indent="-457200" algn="ctr">
              <a:buNone/>
              <a:defRPr kern="1200"/>
            </a:lvl2pPr>
            <a:lvl3pPr marL="914400" lvl="2" indent="-914400" algn="ctr">
              <a:buNone/>
              <a:defRPr kern="1200"/>
            </a:lvl3pPr>
            <a:lvl4pPr marL="1371600" lvl="3" indent="-1371600" algn="ctr">
              <a:buNone/>
              <a:defRPr kern="1200"/>
            </a:lvl4pPr>
            <a:lvl5pPr marL="1828800" lvl="4" indent="-1828800" algn="ctr">
              <a:buNone/>
              <a:defRPr kern="1200"/>
            </a:lvl5pPr>
          </a:lstStyle>
          <a:p>
            <a:pPr lvl="0" fontAlgn="base"/>
            <a:r>
              <a:rPr lang="zh-CN" altLang="en-US" strike="noStrike" noProof="1"/>
              <a:t>单击此处编辑母版副标题样式</a:t>
            </a:r>
          </a:p>
        </p:txBody>
      </p:sp>
      <p:sp>
        <p:nvSpPr>
          <p:cNvPr id="2053" name="日期占位符 2052"/>
          <p:cNvSpPr>
            <a:spLocks noGrp="1"/>
          </p:cNvSpPr>
          <p:nvPr>
            <p:ph type="dt" sz="half" idx="2"/>
          </p:nvPr>
        </p:nvSpPr>
        <p:spPr>
          <a:xfrm>
            <a:off x="609600" y="6245225"/>
            <a:ext cx="2844800" cy="476250"/>
          </a:xfrm>
          <a:prstGeom prst="rect">
            <a:avLst/>
          </a:prstGeom>
          <a:noFill/>
          <a:ln w="9525">
            <a:noFill/>
          </a:ln>
        </p:spPr>
        <p:txBody>
          <a:bodyPr anchor="t"/>
          <a:lstStyle/>
          <a:p>
            <a:fld id="{D997B5FA-0921-464F-AAE1-844C04324D75}" type="datetimeFigureOut">
              <a:rPr lang="zh-CN" altLang="en-US" smtClean="0"/>
              <a:t>2021/9/21</a:t>
            </a:fld>
            <a:endParaRPr lang="zh-CN" altLang="en-US"/>
          </a:p>
        </p:txBody>
      </p:sp>
      <p:sp>
        <p:nvSpPr>
          <p:cNvPr id="2054" name="页脚占位符 2053"/>
          <p:cNvSpPr>
            <a:spLocks noGrp="1"/>
          </p:cNvSpPr>
          <p:nvPr>
            <p:ph type="ftr" sz="quarter" idx="3"/>
          </p:nvPr>
        </p:nvSpPr>
        <p:spPr>
          <a:xfrm>
            <a:off x="4165600" y="6245225"/>
            <a:ext cx="3860800" cy="476250"/>
          </a:xfrm>
          <a:prstGeom prst="rect">
            <a:avLst/>
          </a:prstGeom>
          <a:noFill/>
          <a:ln w="9525">
            <a:noFill/>
          </a:ln>
        </p:spPr>
        <p:txBody>
          <a:bodyPr anchor="t"/>
          <a:lstStyle/>
          <a:p>
            <a:endParaRPr lang="zh-CN" altLang="en-US"/>
          </a:p>
        </p:txBody>
      </p:sp>
      <p:sp>
        <p:nvSpPr>
          <p:cNvPr id="2055" name="灯片编号占位符 2054"/>
          <p:cNvSpPr>
            <a:spLocks noGrp="1"/>
          </p:cNvSpPr>
          <p:nvPr>
            <p:ph type="sldNum" sz="quarter" idx="4"/>
          </p:nvPr>
        </p:nvSpPr>
        <p:spPr>
          <a:xfrm>
            <a:off x="8737600" y="6245225"/>
            <a:ext cx="2844800" cy="476250"/>
          </a:xfrm>
          <a:prstGeom prst="rect">
            <a:avLst/>
          </a:prstGeom>
          <a:noFill/>
          <a:ln w="9525">
            <a:noFill/>
          </a:ln>
        </p:spPr>
        <p:txBody>
          <a:bodyPr anchor="t"/>
          <a:lstStyle/>
          <a:p>
            <a:fld id="{565CE74E-AB26-4998-AD42-012C4C1AD076}" type="slidenum">
              <a:rPr lang="zh-CN" altLang="en-US" smtClean="0"/>
              <a:t>‹#›</a:t>
            </a:fld>
            <a:endParaRPr lang="zh-CN" altLang="en-US"/>
          </a:p>
        </p:txBody>
      </p:sp>
    </p:spTree>
  </p:cSld>
  <p:clrMapOvr>
    <a:masterClrMapping/>
  </p:clrMapOvr>
  <p:transition>
    <p:fade/>
  </p:transition>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955"/>
            <a:ext cx="10972800" cy="908050"/>
          </a:xfrm>
        </p:spPr>
        <p:txBody>
          <a:bodyPr/>
          <a:lstStyle>
            <a:lvl1pPr>
              <a:defRPr sz="4000"/>
            </a:lvl1pPr>
          </a:lstStyle>
          <a:p>
            <a:pPr fontAlgn="base"/>
            <a:r>
              <a:rPr lang="zh-CN" altLang="en-US" strike="noStrike" noProof="1"/>
              <a:t>单击此处编辑母版标题样式</a:t>
            </a:r>
          </a:p>
        </p:txBody>
      </p:sp>
      <p:sp>
        <p:nvSpPr>
          <p:cNvPr id="3" name="内容占位符 2"/>
          <p:cNvSpPr>
            <a:spLocks noGrp="1"/>
          </p:cNvSpPr>
          <p:nvPr>
            <p:ph idx="1"/>
          </p:nvPr>
        </p:nvSpPr>
        <p:spPr>
          <a:xfrm>
            <a:off x="609600" y="1183640"/>
            <a:ext cx="10972800" cy="4942840"/>
          </a:xfrm>
        </p:spPr>
        <p:txBody>
          <a:bodyPr>
            <a:normAutofit/>
          </a:bodyPr>
          <a:lstStyle>
            <a:lvl1pPr>
              <a:lnSpc>
                <a:spcPct val="150000"/>
              </a:lnSpc>
              <a:defRPr sz="3200">
                <a:latin typeface="幼圆" panose="02010509060101010101" charset="-122"/>
                <a:ea typeface="幼圆" panose="02010509060101010101" charset="-122"/>
              </a:defRPr>
            </a:lvl1pPr>
            <a:lvl2pPr>
              <a:lnSpc>
                <a:spcPct val="150000"/>
              </a:lnSpc>
              <a:defRPr sz="2800">
                <a:latin typeface="幼圆" panose="02010509060101010101" charset="-122"/>
                <a:ea typeface="幼圆" panose="02010509060101010101" charset="-122"/>
              </a:defRPr>
            </a:lvl2pPr>
            <a:lvl3pPr>
              <a:lnSpc>
                <a:spcPct val="150000"/>
              </a:lnSpc>
              <a:defRPr>
                <a:latin typeface="幼圆" panose="02010509060101010101" charset="-122"/>
                <a:ea typeface="幼圆" panose="02010509060101010101" charset="-122"/>
              </a:defRPr>
            </a:lvl3pPr>
            <a:lvl4pPr marL="1371600" indent="0">
              <a:lnSpc>
                <a:spcPct val="150000"/>
              </a:lnSpc>
              <a:buNone/>
              <a:defRPr>
                <a:latin typeface="幼圆" panose="02010509060101010101" charset="-122"/>
                <a:ea typeface="幼圆" panose="02010509060101010101" charset="-122"/>
              </a:defRPr>
            </a:lvl4pPr>
            <a:lvl5pPr>
              <a:lnSpc>
                <a:spcPct val="150000"/>
              </a:lnSpc>
              <a:defRPr>
                <a:latin typeface="幼圆" panose="02010509060101010101" charset="-122"/>
                <a:ea typeface="幼圆" panose="02010509060101010101" charset="-122"/>
              </a:defRPr>
            </a:lvl5pPr>
          </a:lstStyle>
          <a:p>
            <a:pPr lvl="0" fontAlgn="base"/>
            <a:r>
              <a:rPr lang="zh-CN" altLang="en-US" strike="noStrike" noProof="1"/>
              <a:t>单击此处编辑母版文本样式</a:t>
            </a:r>
          </a:p>
          <a:p>
            <a:pPr lvl="1" fontAlgn="base"/>
            <a:r>
              <a:rPr lang="zh-CN" altLang="en-US" strike="noStrike" noProof="1"/>
              <a:t>第二级</a:t>
            </a:r>
          </a:p>
        </p:txBody>
      </p:sp>
    </p:spTree>
  </p:cSld>
  <p:clrMapOvr>
    <a:masterClrMapping/>
  </p:clrMapOvr>
  <p:transition>
    <p:fade/>
  </p:transition>
  <p:hf sldNum="0"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noFill/>
        <a:effectLst/>
      </p:bgPr>
    </p:bg>
    <p:spTree>
      <p:nvGrpSpPr>
        <p:cNvPr id="1" name=""/>
        <p:cNvGrpSpPr/>
        <p:nvPr/>
      </p:nvGrpSpPr>
      <p:grpSpPr>
        <a:xfrm>
          <a:off x="0" y="0"/>
          <a:ext cx="0" cy="0"/>
          <a:chOff x="0" y="0"/>
          <a:chExt cx="0" cy="0"/>
        </a:xfrm>
      </p:grpSpPr>
      <p:sp>
        <p:nvSpPr>
          <p:cNvPr id="1027" name="标题 1026"/>
          <p:cNvSpPr>
            <a:spLocks noGrp="1"/>
          </p:cNvSpPr>
          <p:nvPr>
            <p:ph type="title"/>
          </p:nvPr>
        </p:nvSpPr>
        <p:spPr>
          <a:xfrm>
            <a:off x="609600" y="274955"/>
            <a:ext cx="10972800" cy="931545"/>
          </a:xfrm>
          <a:prstGeom prst="rect">
            <a:avLst/>
          </a:prstGeom>
          <a:noFill/>
          <a:ln w="9525">
            <a:noFill/>
          </a:ln>
        </p:spPr>
        <p:txBody>
          <a:bodyPr anchor="ctr"/>
          <a:lstStyle/>
          <a:p>
            <a:pPr lvl="0" indent="0"/>
            <a:r>
              <a:rPr lang="zh-CN" altLang="en-US"/>
              <a:t>单击此处编辑母版标题样式</a:t>
            </a:r>
          </a:p>
        </p:txBody>
      </p:sp>
      <p:sp>
        <p:nvSpPr>
          <p:cNvPr id="1028" name="文本占位符 1027"/>
          <p:cNvSpPr>
            <a:spLocks noGrp="1"/>
          </p:cNvSpPr>
          <p:nvPr>
            <p:ph type="body"/>
          </p:nvPr>
        </p:nvSpPr>
        <p:spPr>
          <a:xfrm>
            <a:off x="609600" y="1278890"/>
            <a:ext cx="10972800" cy="4893945"/>
          </a:xfrm>
          <a:prstGeom prst="rect">
            <a:avLst/>
          </a:prstGeom>
          <a:noFill/>
          <a:ln w="9525">
            <a:noFill/>
          </a:ln>
        </p:spPr>
        <p:txBody>
          <a:bodyPr anchor="t">
            <a:normAutofit/>
          </a:bodyPr>
          <a:lstStyle/>
          <a:p>
            <a:pPr lvl="0" indent="-342900"/>
            <a:r>
              <a:rPr lang="zh-CN" altLang="en-US"/>
              <a:t>单击此处编辑母版文本样式</a:t>
            </a:r>
          </a:p>
          <a:p>
            <a:pPr lvl="1" indent="-285750"/>
            <a:r>
              <a:rPr lang="zh-CN" altLang="en-US"/>
              <a:t>第二级</a:t>
            </a:r>
          </a:p>
          <a:p>
            <a:pPr lvl="2" indent="-228600"/>
            <a:r>
              <a:rPr lang="zh-CN" altLang="en-US"/>
              <a:t>第三级</a:t>
            </a:r>
          </a:p>
          <a:p>
            <a:pPr lvl="3" indent="-228600"/>
            <a:r>
              <a:rPr lang="zh-CN" altLang="en-US"/>
              <a:t>第四级</a:t>
            </a:r>
          </a:p>
          <a:p>
            <a:pPr lvl="4" indent="-228600"/>
            <a:r>
              <a:rPr lang="zh-CN" altLang="en-US"/>
              <a:t>第五级</a:t>
            </a:r>
          </a:p>
        </p:txBody>
      </p:sp>
      <p:sp>
        <p:nvSpPr>
          <p:cNvPr id="1029" name="日期占位符 1028"/>
          <p:cNvSpPr>
            <a:spLocks noGrp="1"/>
          </p:cNvSpPr>
          <p:nvPr>
            <p:ph type="dt" sz="half" idx="2"/>
          </p:nvPr>
        </p:nvSpPr>
        <p:spPr>
          <a:xfrm>
            <a:off x="609600" y="6245225"/>
            <a:ext cx="2844800" cy="476250"/>
          </a:xfrm>
          <a:prstGeom prst="rect">
            <a:avLst/>
          </a:prstGeom>
          <a:noFill/>
          <a:ln w="9525">
            <a:noFill/>
          </a:ln>
        </p:spPr>
        <p:txBody>
          <a:bodyPr/>
          <a:lstStyle>
            <a:lvl1pPr>
              <a:defRPr sz="1400"/>
            </a:lvl1pPr>
          </a:lstStyle>
          <a:p>
            <a:fld id="{D997B5FA-0921-464F-AAE1-844C04324D75}" type="datetimeFigureOut">
              <a:rPr lang="zh-CN" altLang="en-US" smtClean="0"/>
              <a:t>2021/9/21</a:t>
            </a:fld>
            <a:endParaRPr lang="zh-CN" altLang="en-US"/>
          </a:p>
        </p:txBody>
      </p:sp>
      <p:sp>
        <p:nvSpPr>
          <p:cNvPr id="1030" name="页脚占位符 1029"/>
          <p:cNvSpPr>
            <a:spLocks noGrp="1"/>
          </p:cNvSpPr>
          <p:nvPr>
            <p:ph type="ftr" sz="quarter" idx="3"/>
          </p:nvPr>
        </p:nvSpPr>
        <p:spPr>
          <a:xfrm>
            <a:off x="4165600" y="6245225"/>
            <a:ext cx="3860800" cy="476250"/>
          </a:xfrm>
          <a:prstGeom prst="rect">
            <a:avLst/>
          </a:prstGeom>
          <a:noFill/>
          <a:ln w="9525">
            <a:noFill/>
          </a:ln>
        </p:spPr>
        <p:txBody>
          <a:bodyPr/>
          <a:lstStyle>
            <a:lvl1pPr algn="ctr">
              <a:defRPr sz="1400"/>
            </a:lvl1pPr>
          </a:lstStyle>
          <a:p>
            <a:endParaRPr lang="zh-CN" altLang="en-US"/>
          </a:p>
        </p:txBody>
      </p:sp>
      <p:sp>
        <p:nvSpPr>
          <p:cNvPr id="1031" name="灯片编号占位符 1030"/>
          <p:cNvSpPr>
            <a:spLocks noGrp="1"/>
          </p:cNvSpPr>
          <p:nvPr>
            <p:ph type="sldNum" sz="quarter" idx="4"/>
          </p:nvPr>
        </p:nvSpPr>
        <p:spPr>
          <a:xfrm>
            <a:off x="8737600" y="6245225"/>
            <a:ext cx="2844800" cy="476250"/>
          </a:xfrm>
          <a:prstGeom prst="rect">
            <a:avLst/>
          </a:prstGeom>
          <a:noFill/>
          <a:ln w="9525">
            <a:noFill/>
          </a:ln>
        </p:spPr>
        <p:txBody>
          <a:bodyPr/>
          <a:lstStyle>
            <a:lvl1pPr algn="r">
              <a:defRPr sz="1400"/>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p:fade/>
  </p:transition>
  <p:hf sldNum="0" hdr="0" ftr="0" dt="0"/>
  <p:txStyles>
    <p:titleStyle>
      <a:lvl1pPr marL="0" lvl="0" indent="0" algn="r" defTabSz="914400" eaLnBrk="1" fontAlgn="base" latinLnBrk="0" hangingPunct="1">
        <a:lnSpc>
          <a:spcPct val="100000"/>
        </a:lnSpc>
        <a:spcBef>
          <a:spcPct val="0"/>
        </a:spcBef>
        <a:spcAft>
          <a:spcPct val="0"/>
        </a:spcAft>
        <a:buClr>
          <a:srgbClr val="000000"/>
        </a:buClr>
        <a:buNone/>
        <a:defRPr sz="36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50000"/>
        </a:lnSpc>
        <a:spcBef>
          <a:spcPct val="20000"/>
        </a:spcBef>
        <a:spcAft>
          <a:spcPct val="0"/>
        </a:spcAft>
        <a:buChar char="•"/>
        <a:defRPr sz="2400" b="0" i="0" u="none" kern="1200" baseline="0">
          <a:solidFill>
            <a:schemeClr val="tx1"/>
          </a:solidFill>
          <a:latin typeface="幼圆" panose="02010509060101010101" charset="-122"/>
          <a:ea typeface="幼圆" panose="02010509060101010101" charset="-122"/>
          <a:cs typeface="+mn-cs"/>
        </a:defRPr>
      </a:lvl1pPr>
      <a:lvl2pPr marL="742950" lvl="1" indent="-285750" algn="l" defTabSz="914400" eaLnBrk="1" fontAlgn="base" latinLnBrk="0" hangingPunct="1">
        <a:lnSpc>
          <a:spcPct val="150000"/>
        </a:lnSpc>
        <a:spcBef>
          <a:spcPct val="20000"/>
        </a:spcBef>
        <a:spcAft>
          <a:spcPct val="0"/>
        </a:spcAft>
        <a:buChar char="–"/>
        <a:defRPr sz="2000" b="0" i="0" u="none" kern="1200" baseline="0">
          <a:solidFill>
            <a:schemeClr val="tx1"/>
          </a:solidFill>
          <a:latin typeface="幼圆" panose="02010509060101010101" charset="-122"/>
          <a:ea typeface="幼圆" panose="02010509060101010101" charset="-122"/>
          <a:cs typeface="+mn-cs"/>
        </a:defRPr>
      </a:lvl2pPr>
      <a:lvl3pPr marL="1143000" lvl="2" indent="-228600" algn="l" defTabSz="914400" eaLnBrk="1" fontAlgn="base" latinLnBrk="0" hangingPunct="1">
        <a:lnSpc>
          <a:spcPct val="150000"/>
        </a:lnSpc>
        <a:spcBef>
          <a:spcPct val="20000"/>
        </a:spcBef>
        <a:spcAft>
          <a:spcPct val="0"/>
        </a:spcAft>
        <a:buChar char="•"/>
        <a:defRPr sz="1800" b="0" i="0" u="none" kern="1200" baseline="0">
          <a:solidFill>
            <a:schemeClr val="tx1"/>
          </a:solidFill>
          <a:latin typeface="幼圆" panose="02010509060101010101" charset="-122"/>
          <a:ea typeface="幼圆" panose="02010509060101010101" charset="-122"/>
          <a:cs typeface="+mn-cs"/>
        </a:defRPr>
      </a:lvl3pPr>
      <a:lvl4pPr marL="1600200" lvl="3" indent="-228600" algn="l" defTabSz="914400" eaLnBrk="1" fontAlgn="base" latinLnBrk="0" hangingPunct="1">
        <a:lnSpc>
          <a:spcPct val="150000"/>
        </a:lnSpc>
        <a:spcBef>
          <a:spcPct val="20000"/>
        </a:spcBef>
        <a:spcAft>
          <a:spcPct val="0"/>
        </a:spcAft>
        <a:buChar char="–"/>
        <a:defRPr sz="1600" b="0" i="0" u="none" kern="1200" baseline="0">
          <a:solidFill>
            <a:schemeClr val="tx1"/>
          </a:solidFill>
          <a:latin typeface="幼圆" panose="02010509060101010101" charset="-122"/>
          <a:ea typeface="幼圆" panose="02010509060101010101" charset="-122"/>
          <a:cs typeface="+mn-cs"/>
        </a:defRPr>
      </a:lvl4pPr>
      <a:lvl5pPr marL="2057400" lvl="4" indent="-228600" algn="l" defTabSz="914400" eaLnBrk="1" fontAlgn="base" latinLnBrk="0" hangingPunct="1">
        <a:lnSpc>
          <a:spcPct val="150000"/>
        </a:lnSpc>
        <a:spcBef>
          <a:spcPct val="20000"/>
        </a:spcBef>
        <a:spcAft>
          <a:spcPct val="0"/>
        </a:spcAft>
        <a:buChar char="»"/>
        <a:defRPr sz="1600" b="0" i="0" u="none" kern="1200" baseline="0">
          <a:solidFill>
            <a:schemeClr val="tx1"/>
          </a:solidFill>
          <a:latin typeface="幼圆" panose="02010509060101010101" charset="-122"/>
          <a:ea typeface="幼圆" panose="02010509060101010101" charset="-122"/>
          <a:cs typeface="+mn-cs"/>
        </a:defRPr>
      </a:lvl5pPr>
      <a:lvl6pPr marL="2514600" lvl="5"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第二章 程序设计与操作系统</a:t>
            </a:r>
          </a:p>
        </p:txBody>
      </p:sp>
      <p:sp>
        <p:nvSpPr>
          <p:cNvPr id="3" name="副标题 2"/>
          <p:cNvSpPr>
            <a:spLocks noGrp="1"/>
          </p:cNvSpPr>
          <p:nvPr>
            <p:ph type="subTitle" idx="1"/>
          </p:nvPr>
        </p:nvSpPr>
        <p:spPr/>
        <p:txBody>
          <a:bodyPr/>
          <a:lstStyle/>
          <a:p>
            <a:r>
              <a:rPr lang="zh-CN" altLang="en-US"/>
              <a:t>山东大学计算机科学与技术学院</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程序注释</a:t>
            </a:r>
            <a:r>
              <a:rPr lang="en-US" altLang="zh-CN" sz="4000" dirty="0">
                <a:sym typeface="+mn-ea"/>
              </a:rPr>
              <a:t>.</a:t>
            </a:r>
          </a:p>
        </p:txBody>
      </p:sp>
      <p:sp>
        <p:nvSpPr>
          <p:cNvPr id="3" name="内容占位符 2"/>
          <p:cNvSpPr>
            <a:spLocks noGrp="1"/>
          </p:cNvSpPr>
          <p:nvPr>
            <p:ph idx="1"/>
          </p:nvPr>
        </p:nvSpPr>
        <p:spPr>
          <a:xfrm>
            <a:off x="609600" y="1183640"/>
            <a:ext cx="10972800" cy="4692650"/>
          </a:xfrm>
        </p:spPr>
        <p:txBody>
          <a:bodyPr>
            <a:normAutofit/>
          </a:bodyPr>
          <a:lstStyle/>
          <a:p>
            <a:r>
              <a:rPr lang="zh-CN" altLang="en-US" dirty="0">
                <a:latin typeface="Calibri" panose="020F0502020204030204" charset="0"/>
                <a:sym typeface="+mn-ea"/>
              </a:rPr>
              <a:t>套在用户程序外的程序</a:t>
            </a:r>
            <a:endParaRPr lang="zh-CN" altLang="en-US" sz="3900" dirty="0">
              <a:latin typeface="Calibri" panose="020F0502020204030204" charset="0"/>
              <a:sym typeface="+mn-ea"/>
            </a:endParaRPr>
          </a:p>
          <a:p>
            <a:pPr lvl="1"/>
            <a:r>
              <a:rPr lang="zh-CN" altLang="en-US" dirty="0">
                <a:latin typeface="Calibri" panose="020F0502020204030204" charset="0"/>
                <a:sym typeface="+mn-ea"/>
              </a:rPr>
              <a:t>进入主程序之前的初始化：</a:t>
            </a:r>
            <a:r>
              <a:rPr lang="en-US" altLang="zh-CN" dirty="0">
                <a:latin typeface="Calibri" panose="020F0502020204030204" charset="0"/>
                <a:sym typeface="+mn-ea"/>
              </a:rPr>
              <a:t>03</a:t>
            </a:r>
            <a:r>
              <a:rPr lang="zh-CN" altLang="en-US" dirty="0">
                <a:latin typeface="Calibri" panose="020F0502020204030204" charset="0"/>
                <a:sym typeface="+mn-ea"/>
              </a:rPr>
              <a:t>行，初始化栈</a:t>
            </a:r>
          </a:p>
          <a:p>
            <a:pPr lvl="1"/>
            <a:r>
              <a:rPr lang="zh-CN" altLang="en-US" dirty="0">
                <a:latin typeface="Calibri" panose="020F0502020204030204" charset="0"/>
                <a:sym typeface="+mn-ea"/>
              </a:rPr>
              <a:t>调用用户程序：</a:t>
            </a:r>
            <a:r>
              <a:rPr lang="en-US" altLang="zh-CN" dirty="0">
                <a:latin typeface="Calibri" panose="020F0502020204030204" charset="0"/>
                <a:sym typeface="+mn-ea"/>
              </a:rPr>
              <a:t>04</a:t>
            </a:r>
            <a:r>
              <a:rPr lang="zh-CN" altLang="en-US" dirty="0">
                <a:latin typeface="Calibri" panose="020F0502020204030204" charset="0"/>
                <a:sym typeface="+mn-ea"/>
              </a:rPr>
              <a:t>行，调用主程序</a:t>
            </a:r>
          </a:p>
          <a:p>
            <a:pPr lvl="1"/>
            <a:r>
              <a:rPr lang="zh-CN" altLang="en-US" dirty="0">
                <a:latin typeface="Calibri" panose="020F0502020204030204" charset="0"/>
                <a:sym typeface="+mn-ea"/>
              </a:rPr>
              <a:t>做善后处理：</a:t>
            </a:r>
            <a:r>
              <a:rPr lang="en-US" altLang="zh-CN" dirty="0">
                <a:latin typeface="Calibri" panose="020F0502020204030204" charset="0"/>
                <a:sym typeface="+mn-ea"/>
              </a:rPr>
              <a:t>05</a:t>
            </a:r>
            <a:r>
              <a:rPr lang="zh-CN" altLang="en-US" dirty="0">
                <a:latin typeface="Calibri" panose="020F0502020204030204" charset="0"/>
                <a:sym typeface="+mn-ea"/>
              </a:rPr>
              <a:t>行，停机指令</a:t>
            </a:r>
            <a:endParaRPr lang="en-US" dirty="0">
              <a:latin typeface="Calibri" panose="020F0502020204030204" charset="0"/>
              <a:sym typeface="+mn-ea"/>
            </a:endParaRPr>
          </a:p>
          <a:p>
            <a:pPr lvl="1"/>
            <a:r>
              <a:rPr lang="en-US" dirty="0">
                <a:latin typeface="Calibri" panose="020F0502020204030204" charset="0"/>
                <a:sym typeface="+mn-ea"/>
              </a:rPr>
              <a:t>03</a:t>
            </a:r>
            <a:r>
              <a:rPr lang="en-US" altLang="zh-CN" dirty="0">
                <a:latin typeface="Calibri" panose="020F0502020204030204" charset="0"/>
                <a:sym typeface="+mn-ea"/>
              </a:rPr>
              <a:t>-05</a:t>
            </a:r>
            <a:r>
              <a:rPr lang="zh-CN" altLang="en-US" dirty="0">
                <a:latin typeface="Calibri" panose="020F0502020204030204" charset="0"/>
                <a:sym typeface="+mn-ea"/>
              </a:rPr>
              <a:t>行是执行用户程序的通用机制，初始化（栈）和善后（停机），不需要用户程序自己考虑</a:t>
            </a:r>
            <a:endParaRPr lang="en-US" dirty="0">
              <a:latin typeface="Calibri" panose="020F0502020204030204" charset="0"/>
              <a:sym typeface="+mn-ea"/>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程序注释</a:t>
            </a:r>
            <a:r>
              <a:rPr lang="en-US" altLang="zh-CN" dirty="0">
                <a:sym typeface="+mn-ea"/>
              </a:rPr>
              <a:t>..</a:t>
            </a:r>
          </a:p>
        </p:txBody>
      </p:sp>
      <p:sp>
        <p:nvSpPr>
          <p:cNvPr id="3" name="内容占位符 2"/>
          <p:cNvSpPr>
            <a:spLocks noGrp="1"/>
          </p:cNvSpPr>
          <p:nvPr>
            <p:ph idx="1"/>
          </p:nvPr>
        </p:nvSpPr>
        <p:spPr/>
        <p:txBody>
          <a:bodyPr>
            <a:normAutofit fontScale="97500"/>
          </a:bodyPr>
          <a:lstStyle/>
          <a:p>
            <a:r>
              <a:rPr lang="zh-CN" altLang="en-US" sz="3300" dirty="0">
                <a:latin typeface="Calibri" panose="020F0502020204030204" charset="0"/>
                <a:ea typeface="宋体" panose="02010600030101010101" pitchFamily="2" charset="-122"/>
                <a:cs typeface="Times New Roman" panose="02020603050405020304" charset="0"/>
                <a:sym typeface="+mn-ea"/>
              </a:rPr>
              <a:t>对齐</a:t>
            </a:r>
            <a:endParaRPr lang="zh-CN" altLang="en-US" dirty="0">
              <a:latin typeface="Calibri" panose="020F0502020204030204" charset="0"/>
              <a:ea typeface="宋体" panose="02010600030101010101" pitchFamily="2" charset="-122"/>
              <a:cs typeface="Times New Roman" panose="02020603050405020304" charset="0"/>
              <a:sym typeface="+mn-ea"/>
            </a:endParaRPr>
          </a:p>
          <a:p>
            <a:pPr lvl="1"/>
            <a:r>
              <a:rPr lang="en-US" sz="2900" dirty="0">
                <a:latin typeface="Calibri" panose="020F0502020204030204" charset="0"/>
                <a:ea typeface="宋体" panose="02010600030101010101" pitchFamily="2" charset="-122"/>
                <a:cs typeface="Times New Roman" panose="02020603050405020304" charset="0"/>
                <a:sym typeface="+mn-ea"/>
              </a:rPr>
              <a:t>08</a:t>
            </a:r>
            <a:r>
              <a:rPr lang="zh-CN" altLang="en-US" sz="2900" dirty="0">
                <a:latin typeface="Calibri" panose="020F0502020204030204" charset="0"/>
                <a:ea typeface="宋体" panose="02010600030101010101" pitchFamily="2" charset="-122"/>
                <a:cs typeface="Times New Roman" panose="02020603050405020304" charset="0"/>
                <a:sym typeface="+mn-ea"/>
              </a:rPr>
              <a:t>行，</a:t>
            </a:r>
            <a:r>
              <a:rPr lang="en-US" sz="2900" dirty="0">
                <a:latin typeface="Calibri" panose="020F0502020204030204" charset="0"/>
                <a:ea typeface="宋体" panose="02010600030101010101" pitchFamily="2" charset="-122"/>
                <a:cs typeface="Times New Roman" panose="02020603050405020304" charset="0"/>
                <a:sym typeface="+mn-ea"/>
              </a:rPr>
              <a:t>“</a:t>
            </a:r>
            <a:r>
              <a:rPr lang="en-US" sz="2900" dirty="0">
                <a:latin typeface="Calibri" panose="020F0502020204030204" charset="0"/>
                <a:ea typeface="宋体" panose="02010600030101010101" pitchFamily="2" charset="-122"/>
                <a:sym typeface="+mn-ea"/>
              </a:rPr>
              <a:t>.align</a:t>
            </a:r>
            <a:r>
              <a:rPr lang="zh-CN" sz="2900" dirty="0">
                <a:latin typeface="Calibri" panose="020F0502020204030204" charset="0"/>
                <a:ea typeface="宋体" panose="02010600030101010101" pitchFamily="2" charset="-122"/>
                <a:sym typeface="+mn-ea"/>
              </a:rPr>
              <a:t>”伪指令，意思是后面的数组</a:t>
            </a:r>
            <a:r>
              <a:rPr lang="en-US" sz="2900" dirty="0">
                <a:latin typeface="Calibri" panose="020F0502020204030204" charset="0"/>
                <a:ea typeface="宋体" panose="02010600030101010101" pitchFamily="2" charset="-122"/>
                <a:sym typeface="+mn-ea"/>
              </a:rPr>
              <a:t>array</a:t>
            </a:r>
            <a:r>
              <a:rPr lang="zh-CN" sz="2900" dirty="0">
                <a:latin typeface="Calibri" panose="020F0502020204030204" charset="0"/>
                <a:ea typeface="宋体" panose="02010600030101010101" pitchFamily="2" charset="-122"/>
                <a:sym typeface="+mn-ea"/>
              </a:rPr>
              <a:t>存放在当前单元往后的第一个</a:t>
            </a:r>
            <a:r>
              <a:rPr lang="en-US" sz="2900" dirty="0">
                <a:latin typeface="Calibri" panose="020F0502020204030204" charset="0"/>
                <a:ea typeface="宋体" panose="02010600030101010101" pitchFamily="2" charset="-122"/>
                <a:sym typeface="+mn-ea"/>
              </a:rPr>
              <a:t>8</a:t>
            </a:r>
            <a:r>
              <a:rPr lang="zh-CN" sz="2900" dirty="0">
                <a:latin typeface="Calibri" panose="020F0502020204030204" charset="0"/>
                <a:ea typeface="宋体" panose="02010600030101010101" pitchFamily="2" charset="-122"/>
                <a:sym typeface="+mn-ea"/>
              </a:rPr>
              <a:t>字节边界开始的区域</a:t>
            </a:r>
          </a:p>
          <a:p>
            <a:pPr lvl="1"/>
            <a:r>
              <a:rPr lang="en-US" altLang="zh-CN" sz="2900" dirty="0">
                <a:latin typeface="Calibri" panose="020F0502020204030204" charset="0"/>
                <a:ea typeface="宋体" panose="02010600030101010101" pitchFamily="2" charset="-122"/>
                <a:sym typeface="+mn-ea"/>
              </a:rPr>
              <a:t>10-13</a:t>
            </a:r>
            <a:r>
              <a:rPr lang="zh-CN" altLang="en-US" sz="2900" dirty="0">
                <a:latin typeface="Calibri" panose="020F0502020204030204" charset="0"/>
                <a:ea typeface="宋体" panose="02010600030101010101" pitchFamily="2" charset="-122"/>
                <a:sym typeface="+mn-ea"/>
              </a:rPr>
              <a:t>行，</a:t>
            </a:r>
            <a:r>
              <a:rPr lang="zh-CN" sz="2900" dirty="0">
                <a:latin typeface="Calibri" panose="020F0502020204030204" charset="0"/>
                <a:ea typeface="宋体" panose="02010600030101010101" pitchFamily="2" charset="-122"/>
                <a:sym typeface="+mn-ea"/>
              </a:rPr>
              <a:t>“</a:t>
            </a:r>
            <a:r>
              <a:rPr lang="en-US" sz="2900" dirty="0">
                <a:latin typeface="Calibri" panose="020F0502020204030204" charset="0"/>
                <a:ea typeface="宋体" panose="02010600030101010101" pitchFamily="2" charset="-122"/>
                <a:sym typeface="+mn-ea"/>
              </a:rPr>
              <a:t>.quad</a:t>
            </a:r>
            <a:r>
              <a:rPr lang="zh-CN" sz="2900" dirty="0">
                <a:latin typeface="Calibri" panose="020F0502020204030204" charset="0"/>
                <a:ea typeface="宋体" panose="02010600030101010101" pitchFamily="2" charset="-122"/>
                <a:sym typeface="+mn-ea"/>
              </a:rPr>
              <a:t>”伪指令，意思是其后的数据占</a:t>
            </a:r>
            <a:r>
              <a:rPr lang="en-US" sz="2900" dirty="0">
                <a:latin typeface="Calibri" panose="020F0502020204030204" charset="0"/>
                <a:ea typeface="宋体" panose="02010600030101010101" pitchFamily="2" charset="-122"/>
                <a:sym typeface="+mn-ea"/>
              </a:rPr>
              <a:t>8</a:t>
            </a:r>
            <a:r>
              <a:rPr lang="zh-CN" sz="2900" dirty="0">
                <a:latin typeface="Calibri" panose="020F0502020204030204" charset="0"/>
                <a:ea typeface="宋体" panose="02010600030101010101" pitchFamily="2" charset="-122"/>
                <a:sym typeface="+mn-ea"/>
              </a:rPr>
              <a:t>个字节</a:t>
            </a:r>
            <a:endParaRPr lang="zh-CN" altLang="en-US" sz="29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程序注释</a:t>
            </a:r>
            <a:r>
              <a:rPr lang="en-US" sz="4000" dirty="0">
                <a:sym typeface="+mn-ea"/>
              </a:rPr>
              <a:t>…</a:t>
            </a:r>
          </a:p>
        </p:txBody>
      </p:sp>
      <p:sp>
        <p:nvSpPr>
          <p:cNvPr id="3" name="内容占位符 2"/>
          <p:cNvSpPr>
            <a:spLocks noGrp="1"/>
          </p:cNvSpPr>
          <p:nvPr>
            <p:ph idx="1"/>
          </p:nvPr>
        </p:nvSpPr>
        <p:spPr>
          <a:xfrm>
            <a:off x="609600" y="1183640"/>
            <a:ext cx="10972800" cy="5255260"/>
          </a:xfrm>
        </p:spPr>
        <p:txBody>
          <a:bodyPr>
            <a:normAutofit/>
          </a:bodyPr>
          <a:lstStyle/>
          <a:p>
            <a:pPr>
              <a:lnSpc>
                <a:spcPct val="140000"/>
              </a:lnSpc>
            </a:pPr>
            <a:r>
              <a:rPr lang="zh-CN" sz="3200" dirty="0">
                <a:latin typeface="Calibri" panose="020F0502020204030204" charset="0"/>
                <a:ea typeface="宋体" panose="02010600030101010101" pitchFamily="2" charset="-122"/>
                <a:sym typeface="+mn-ea"/>
              </a:rPr>
              <a:t>主程序</a:t>
            </a:r>
            <a:r>
              <a:rPr lang="en-US" altLang="zh-CN" sz="3200" dirty="0">
                <a:latin typeface="Calibri" panose="020F0502020204030204" charset="0"/>
                <a:ea typeface="宋体" panose="02010600030101010101" pitchFamily="2" charset="-122"/>
                <a:sym typeface="+mn-ea"/>
              </a:rPr>
              <a:t>main</a:t>
            </a:r>
            <a:endParaRPr lang="zh-CN" sz="3200" dirty="0">
              <a:latin typeface="Calibri" panose="020F0502020204030204" charset="0"/>
              <a:ea typeface="宋体" panose="02010600030101010101" pitchFamily="2" charset="-122"/>
              <a:sym typeface="+mn-ea"/>
            </a:endParaRPr>
          </a:p>
          <a:p>
            <a:pPr lvl="1">
              <a:lnSpc>
                <a:spcPct val="140000"/>
              </a:lnSpc>
            </a:pPr>
            <a:r>
              <a:rPr lang="en-US" altLang="zh-CN" sz="2800" dirty="0">
                <a:latin typeface="Calibri" panose="020F0502020204030204" charset="0"/>
                <a:ea typeface="宋体" panose="02010600030101010101" pitchFamily="2" charset="-122"/>
                <a:sym typeface="+mn-ea"/>
              </a:rPr>
              <a:t>15</a:t>
            </a:r>
            <a:r>
              <a:rPr lang="zh-CN" altLang="en-US" sz="2800" dirty="0">
                <a:latin typeface="Calibri" panose="020F0502020204030204" charset="0"/>
                <a:ea typeface="宋体" panose="02010600030101010101" pitchFamily="2" charset="-122"/>
                <a:sym typeface="+mn-ea"/>
              </a:rPr>
              <a:t>行，</a:t>
            </a:r>
            <a:r>
              <a:rPr lang="en-US" altLang="zh-CN" sz="2800" dirty="0">
                <a:latin typeface="Calibri" panose="020F0502020204030204" charset="0"/>
                <a:ea typeface="宋体" panose="02010600030101010101" pitchFamily="2" charset="-122"/>
                <a:sym typeface="+mn-ea"/>
              </a:rPr>
              <a:t>main</a:t>
            </a:r>
            <a:r>
              <a:rPr lang="zh-CN" sz="2800" dirty="0">
                <a:latin typeface="Calibri" panose="020F0502020204030204" charset="0"/>
                <a:ea typeface="宋体" panose="02010600030101010101" pitchFamily="2" charset="-122"/>
                <a:sym typeface="+mn-ea"/>
              </a:rPr>
              <a:t>标号</a:t>
            </a:r>
            <a:r>
              <a:rPr lang="en-US" sz="2800" dirty="0">
                <a:latin typeface="Calibri" panose="020F0502020204030204" charset="0"/>
                <a:ea typeface="宋体" panose="02010600030101010101" pitchFamily="2" charset="-122"/>
                <a:cs typeface="Times New Roman" panose="02020603050405020304" charset="0"/>
                <a:sym typeface="+mn-ea"/>
              </a:rPr>
              <a:t>“</a:t>
            </a:r>
            <a:r>
              <a:rPr lang="en-US" sz="2800" dirty="0">
                <a:latin typeface="Calibri" panose="020F0502020204030204" charset="0"/>
                <a:ea typeface="宋体" panose="02010600030101010101" pitchFamily="2" charset="-122"/>
                <a:sym typeface="+mn-ea"/>
              </a:rPr>
              <a:t>main</a:t>
            </a:r>
            <a:r>
              <a:rPr lang="zh-CN" sz="2800" dirty="0">
                <a:latin typeface="Calibri" panose="020F0502020204030204" charset="0"/>
                <a:ea typeface="宋体" panose="02010600030101010101" pitchFamily="2" charset="-122"/>
                <a:sym typeface="+mn-ea"/>
              </a:rPr>
              <a:t>”说明主程序开始存放的位置</a:t>
            </a:r>
          </a:p>
          <a:p>
            <a:pPr lvl="1">
              <a:lnSpc>
                <a:spcPct val="140000"/>
              </a:lnSpc>
            </a:pPr>
            <a:r>
              <a:rPr lang="en-US" altLang="zh-CN" sz="2800" dirty="0">
                <a:latin typeface="Calibri" panose="020F0502020204030204" charset="0"/>
                <a:ea typeface="宋体" panose="02010600030101010101" pitchFamily="2" charset="-122"/>
                <a:sym typeface="+mn-ea"/>
              </a:rPr>
              <a:t>19</a:t>
            </a:r>
            <a:r>
              <a:rPr lang="zh-CN" altLang="en-US" sz="2800" dirty="0">
                <a:latin typeface="Calibri" panose="020F0502020204030204" charset="0"/>
                <a:ea typeface="宋体" panose="02010600030101010101" pitchFamily="2" charset="-122"/>
                <a:sym typeface="+mn-ea"/>
              </a:rPr>
              <a:t>行，从主程序返回</a:t>
            </a:r>
            <a:endParaRPr lang="zh-CN" sz="2800" dirty="0">
              <a:latin typeface="Calibri" panose="020F0502020204030204" charset="0"/>
              <a:ea typeface="宋体" panose="02010600030101010101" pitchFamily="2" charset="-122"/>
              <a:sym typeface="+mn-ea"/>
            </a:endParaRPr>
          </a:p>
          <a:p>
            <a:pPr>
              <a:lnSpc>
                <a:spcPct val="140000"/>
              </a:lnSpc>
            </a:pPr>
            <a:r>
              <a:rPr lang="zh-CN" altLang="en-US" sz="3200" dirty="0"/>
              <a:t>调用子程序</a:t>
            </a:r>
            <a:r>
              <a:rPr lang="en-US" altLang="zh-CN" sz="3200" dirty="0"/>
              <a:t>sum</a:t>
            </a:r>
          </a:p>
          <a:p>
            <a:pPr lvl="1">
              <a:lnSpc>
                <a:spcPct val="140000"/>
              </a:lnSpc>
            </a:pPr>
            <a:r>
              <a:rPr lang="en-US" sz="2800" dirty="0">
                <a:latin typeface="Calibri" panose="020F0502020204030204" charset="0"/>
                <a:ea typeface="宋体" panose="02010600030101010101" pitchFamily="2" charset="-122"/>
                <a:sym typeface="+mn-ea"/>
              </a:rPr>
              <a:t>16</a:t>
            </a:r>
            <a:r>
              <a:rPr lang="zh-CN" sz="2800" dirty="0">
                <a:latin typeface="Calibri" panose="020F0502020204030204" charset="0"/>
                <a:ea typeface="宋体" panose="02010600030101010101" pitchFamily="2" charset="-122"/>
                <a:sym typeface="+mn-ea"/>
              </a:rPr>
              <a:t>、</a:t>
            </a:r>
            <a:r>
              <a:rPr lang="en-US" sz="2800" dirty="0">
                <a:latin typeface="Calibri" panose="020F0502020204030204" charset="0"/>
                <a:ea typeface="宋体" panose="02010600030101010101" pitchFamily="2" charset="-122"/>
                <a:sym typeface="+mn-ea"/>
              </a:rPr>
              <a:t>17</a:t>
            </a:r>
            <a:r>
              <a:rPr lang="zh-CN" sz="2800" dirty="0">
                <a:latin typeface="Calibri" panose="020F0502020204030204" charset="0"/>
                <a:ea typeface="宋体" panose="02010600030101010101" pitchFamily="2" charset="-122"/>
                <a:sym typeface="+mn-ea"/>
              </a:rPr>
              <a:t>行，把数组</a:t>
            </a:r>
            <a:r>
              <a:rPr lang="en-US" sz="2800" dirty="0">
                <a:latin typeface="Calibri" panose="020F0502020204030204" charset="0"/>
                <a:ea typeface="宋体" panose="02010600030101010101" pitchFamily="2" charset="-122"/>
                <a:sym typeface="+mn-ea"/>
              </a:rPr>
              <a:t>array</a:t>
            </a:r>
            <a:r>
              <a:rPr lang="zh-CN" sz="2800" dirty="0">
                <a:latin typeface="Calibri" panose="020F0502020204030204" charset="0"/>
                <a:ea typeface="宋体" panose="02010600030101010101" pitchFamily="2" charset="-122"/>
                <a:sym typeface="+mn-ea"/>
              </a:rPr>
              <a:t>的地址和长度送给寄存器</a:t>
            </a:r>
            <a:r>
              <a:rPr lang="en-US" sz="2800" dirty="0">
                <a:latin typeface="Calibri" panose="020F0502020204030204" charset="0"/>
                <a:ea typeface="宋体" panose="02010600030101010101" pitchFamily="2" charset="-122"/>
                <a:sym typeface="+mn-ea"/>
              </a:rPr>
              <a:t>%</a:t>
            </a:r>
            <a:r>
              <a:rPr lang="en-US" sz="2800" dirty="0" err="1">
                <a:latin typeface="Calibri" panose="020F0502020204030204" charset="0"/>
                <a:ea typeface="宋体" panose="02010600030101010101" pitchFamily="2" charset="-122"/>
                <a:sym typeface="+mn-ea"/>
              </a:rPr>
              <a:t>rdi</a:t>
            </a:r>
            <a:r>
              <a:rPr lang="zh-CN" sz="2800" dirty="0">
                <a:latin typeface="Calibri" panose="020F0502020204030204" charset="0"/>
                <a:ea typeface="宋体" panose="02010600030101010101" pitchFamily="2" charset="-122"/>
                <a:sym typeface="+mn-ea"/>
              </a:rPr>
              <a:t>和</a:t>
            </a:r>
            <a:r>
              <a:rPr lang="en-US" sz="2800" dirty="0">
                <a:latin typeface="Calibri" panose="020F0502020204030204" charset="0"/>
                <a:ea typeface="宋体" panose="02010600030101010101" pitchFamily="2" charset="-122"/>
                <a:sym typeface="+mn-ea"/>
              </a:rPr>
              <a:t>%</a:t>
            </a:r>
            <a:r>
              <a:rPr lang="en-US" sz="2800" dirty="0" err="1">
                <a:latin typeface="Calibri" panose="020F0502020204030204" charset="0"/>
                <a:ea typeface="宋体" panose="02010600030101010101" pitchFamily="2" charset="-122"/>
                <a:sym typeface="+mn-ea"/>
              </a:rPr>
              <a:t>rsi</a:t>
            </a:r>
            <a:r>
              <a:rPr lang="zh-CN" sz="2800" dirty="0">
                <a:latin typeface="Calibri" panose="020F0502020204030204" charset="0"/>
                <a:ea typeface="宋体" panose="02010600030101010101" pitchFamily="2" charset="-122"/>
                <a:sym typeface="+mn-ea"/>
              </a:rPr>
              <a:t>，作为传给子程序</a:t>
            </a:r>
            <a:r>
              <a:rPr lang="en-US" sz="2800" dirty="0">
                <a:latin typeface="Calibri" panose="020F0502020204030204" charset="0"/>
                <a:ea typeface="宋体" panose="02010600030101010101" pitchFamily="2" charset="-122"/>
                <a:sym typeface="+mn-ea"/>
              </a:rPr>
              <a:t>sum</a:t>
            </a:r>
            <a:r>
              <a:rPr lang="zh-CN" sz="2800" dirty="0">
                <a:latin typeface="Calibri" panose="020F0502020204030204" charset="0"/>
                <a:ea typeface="宋体" panose="02010600030101010101" pitchFamily="2" charset="-122"/>
                <a:sym typeface="+mn-ea"/>
              </a:rPr>
              <a:t>的参数</a:t>
            </a:r>
          </a:p>
          <a:p>
            <a:pPr lvl="1">
              <a:lnSpc>
                <a:spcPct val="140000"/>
              </a:lnSpc>
            </a:pPr>
            <a:r>
              <a:rPr lang="en-US" altLang="zh-CN" sz="2800" dirty="0">
                <a:latin typeface="Calibri" panose="020F0502020204030204" charset="0"/>
                <a:ea typeface="宋体" panose="02010600030101010101" pitchFamily="2" charset="-122"/>
                <a:sym typeface="+mn-ea"/>
              </a:rPr>
              <a:t>18</a:t>
            </a:r>
            <a:r>
              <a:rPr lang="zh-CN" altLang="en-US" sz="2800" dirty="0">
                <a:latin typeface="Calibri" panose="020F0502020204030204" charset="0"/>
                <a:ea typeface="宋体" panose="02010600030101010101" pitchFamily="2" charset="-122"/>
                <a:sym typeface="+mn-ea"/>
              </a:rPr>
              <a:t>行，</a:t>
            </a:r>
            <a:r>
              <a:rPr lang="zh-CN" sz="2800" dirty="0">
                <a:latin typeface="Calibri" panose="020F0502020204030204" charset="0"/>
                <a:ea typeface="宋体" panose="02010600030101010101" pitchFamily="2" charset="-122"/>
                <a:sym typeface="+mn-ea"/>
              </a:rPr>
              <a:t>调用子程序</a:t>
            </a:r>
            <a:r>
              <a:rPr lang="en-US" sz="2800" dirty="0">
                <a:latin typeface="Calibri" panose="020F0502020204030204" charset="0"/>
                <a:ea typeface="宋体" panose="02010600030101010101" pitchFamily="2" charset="-122"/>
                <a:sym typeface="+mn-ea"/>
              </a:rPr>
              <a:t>sum</a:t>
            </a: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程序注释</a:t>
            </a:r>
            <a:r>
              <a:rPr lang="en-US" sz="4000" dirty="0">
                <a:sym typeface="+mn-ea"/>
              </a:rPr>
              <a:t>….</a:t>
            </a:r>
          </a:p>
        </p:txBody>
      </p:sp>
      <p:sp>
        <p:nvSpPr>
          <p:cNvPr id="3" name="内容占位符 2"/>
          <p:cNvSpPr>
            <a:spLocks noGrp="1"/>
          </p:cNvSpPr>
          <p:nvPr>
            <p:ph idx="1"/>
          </p:nvPr>
        </p:nvSpPr>
        <p:spPr>
          <a:xfrm>
            <a:off x="609600" y="1183640"/>
            <a:ext cx="10972800" cy="5255260"/>
          </a:xfrm>
        </p:spPr>
        <p:txBody>
          <a:bodyPr>
            <a:normAutofit/>
          </a:bodyPr>
          <a:lstStyle/>
          <a:p>
            <a:pPr>
              <a:lnSpc>
                <a:spcPct val="140000"/>
              </a:lnSpc>
            </a:pPr>
            <a:r>
              <a:rPr lang="zh-CN" altLang="en-US" sz="3200" dirty="0"/>
              <a:t>子程序</a:t>
            </a:r>
            <a:r>
              <a:rPr lang="en-US" altLang="zh-CN" sz="3200" dirty="0"/>
              <a:t>sum</a:t>
            </a:r>
          </a:p>
          <a:p>
            <a:pPr lvl="1">
              <a:lnSpc>
                <a:spcPct val="140000"/>
              </a:lnSpc>
            </a:pPr>
            <a:r>
              <a:rPr lang="en-US" altLang="zh-CN" sz="2800" dirty="0">
                <a:latin typeface="Calibri" panose="020F0502020204030204" charset="0"/>
                <a:ea typeface="宋体" panose="02010600030101010101" pitchFamily="2" charset="-122"/>
                <a:sym typeface="+mn-ea"/>
              </a:rPr>
              <a:t>23</a:t>
            </a:r>
            <a:r>
              <a:rPr lang="zh-CN" altLang="en-US" sz="2800" dirty="0">
                <a:latin typeface="Calibri" panose="020F0502020204030204" charset="0"/>
                <a:ea typeface="宋体" panose="02010600030101010101" pitchFamily="2" charset="-122"/>
                <a:sym typeface="+mn-ea"/>
              </a:rPr>
              <a:t>行，</a:t>
            </a:r>
            <a:r>
              <a:rPr lang="zh-CN" sz="2800" dirty="0">
                <a:latin typeface="Calibri" panose="020F0502020204030204" charset="0"/>
                <a:ea typeface="宋体" panose="02010600030101010101" pitchFamily="2" charset="-122"/>
                <a:sym typeface="+mn-ea"/>
              </a:rPr>
              <a:t>标号</a:t>
            </a:r>
            <a:r>
              <a:rPr lang="en-US" sz="2800" dirty="0">
                <a:latin typeface="Calibri" panose="020F0502020204030204" charset="0"/>
                <a:ea typeface="宋体" panose="02010600030101010101" pitchFamily="2" charset="-122"/>
                <a:cs typeface="Times New Roman" panose="02020603050405020304" charset="0"/>
                <a:sym typeface="+mn-ea"/>
              </a:rPr>
              <a:t>“</a:t>
            </a:r>
            <a:r>
              <a:rPr lang="en-US" sz="2800" dirty="0">
                <a:latin typeface="Calibri" panose="020F0502020204030204" charset="0"/>
                <a:ea typeface="宋体" panose="02010600030101010101" pitchFamily="2" charset="-122"/>
                <a:sym typeface="+mn-ea"/>
              </a:rPr>
              <a:t>sum</a:t>
            </a:r>
            <a:r>
              <a:rPr lang="zh-CN" sz="2800" dirty="0">
                <a:latin typeface="Calibri" panose="020F0502020204030204" charset="0"/>
                <a:ea typeface="宋体" panose="02010600030101010101" pitchFamily="2" charset="-122"/>
                <a:sym typeface="+mn-ea"/>
              </a:rPr>
              <a:t>”说明子程序</a:t>
            </a:r>
            <a:r>
              <a:rPr lang="en-US" sz="2800" dirty="0">
                <a:latin typeface="Calibri" panose="020F0502020204030204" charset="0"/>
                <a:ea typeface="宋体" panose="02010600030101010101" pitchFamily="2" charset="-122"/>
                <a:sym typeface="+mn-ea"/>
              </a:rPr>
              <a:t>sum</a:t>
            </a:r>
            <a:r>
              <a:rPr lang="zh-CN" sz="2800" dirty="0">
                <a:latin typeface="Calibri" panose="020F0502020204030204" charset="0"/>
                <a:ea typeface="宋体" panose="02010600030101010101" pitchFamily="2" charset="-122"/>
                <a:sym typeface="+mn-ea"/>
              </a:rPr>
              <a:t>开始存放的位置，也是其入口位置</a:t>
            </a:r>
          </a:p>
          <a:p>
            <a:pPr lvl="1">
              <a:lnSpc>
                <a:spcPct val="140000"/>
              </a:lnSpc>
            </a:pPr>
            <a:r>
              <a:rPr lang="en-US" sz="2800" dirty="0">
                <a:latin typeface="Calibri" panose="020F0502020204030204" charset="0"/>
                <a:ea typeface="宋体" panose="02010600030101010101" pitchFamily="2" charset="-122"/>
                <a:sym typeface="+mn-ea"/>
              </a:rPr>
              <a:t>24-28</a:t>
            </a:r>
            <a:r>
              <a:rPr lang="zh-CN" sz="2800" dirty="0">
                <a:latin typeface="Calibri" panose="020F0502020204030204" charset="0"/>
                <a:ea typeface="宋体" panose="02010600030101010101" pitchFamily="2" charset="-122"/>
                <a:sym typeface="+mn-ea"/>
              </a:rPr>
              <a:t>行，累加之前的初始化</a:t>
            </a:r>
          </a:p>
          <a:p>
            <a:pPr lvl="1">
              <a:lnSpc>
                <a:spcPct val="140000"/>
              </a:lnSpc>
            </a:pPr>
            <a:r>
              <a:rPr lang="en-US" sz="2800" dirty="0">
                <a:latin typeface="Calibri" panose="020F0502020204030204" charset="0"/>
                <a:ea typeface="宋体" panose="02010600030101010101" pitchFamily="2" charset="-122"/>
                <a:sym typeface="+mn-ea"/>
              </a:rPr>
              <a:t>29-35</a:t>
            </a:r>
            <a:r>
              <a:rPr lang="zh-CN" altLang="en-US" sz="2800" dirty="0">
                <a:latin typeface="Calibri" panose="020F0502020204030204" charset="0"/>
                <a:ea typeface="宋体" panose="02010600030101010101" pitchFamily="2" charset="-122"/>
                <a:sym typeface="+mn-ea"/>
              </a:rPr>
              <a:t>行，实现循环累加：</a:t>
            </a:r>
            <a:r>
              <a:rPr lang="en-US" altLang="zh-CN" sz="2800" dirty="0"/>
              <a:t>r8</a:t>
            </a:r>
            <a:r>
              <a:rPr lang="zh-CN" altLang="en-US" sz="2800" dirty="0"/>
              <a:t>存放每个数组元素所占字节数，</a:t>
            </a:r>
            <a:r>
              <a:rPr lang="en-US" altLang="zh-CN" sz="2800" dirty="0"/>
              <a:t>r9</a:t>
            </a:r>
            <a:r>
              <a:rPr lang="zh-CN" altLang="en-US" sz="2800" dirty="0"/>
              <a:t>存放循环步长</a:t>
            </a: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程序注释</a:t>
            </a:r>
            <a:r>
              <a:rPr lang="en-US" sz="4000" dirty="0">
                <a:sym typeface="+mn-ea"/>
              </a:rPr>
              <a:t>.....</a:t>
            </a:r>
            <a:endParaRPr lang="en-US" sz="4000" dirty="0"/>
          </a:p>
        </p:txBody>
      </p:sp>
      <p:sp>
        <p:nvSpPr>
          <p:cNvPr id="3" name="内容占位符 2"/>
          <p:cNvSpPr>
            <a:spLocks noGrp="1"/>
          </p:cNvSpPr>
          <p:nvPr>
            <p:ph idx="1"/>
          </p:nvPr>
        </p:nvSpPr>
        <p:spPr>
          <a:xfrm>
            <a:off x="609600" y="1183640"/>
            <a:ext cx="10972800" cy="5255260"/>
          </a:xfrm>
        </p:spPr>
        <p:txBody>
          <a:bodyPr>
            <a:normAutofit/>
          </a:bodyPr>
          <a:lstStyle/>
          <a:p>
            <a:r>
              <a:rPr lang="zh-CN" sz="3200" dirty="0">
                <a:highlight>
                  <a:srgbClr val="FFFF00"/>
                </a:highlight>
                <a:latin typeface="Calibri" panose="020F0502020204030204" charset="0"/>
                <a:ea typeface="宋体" panose="02010600030101010101" pitchFamily="2" charset="-122"/>
                <a:sym typeface="+mn-ea"/>
              </a:rPr>
              <a:t>栈的作用</a:t>
            </a:r>
          </a:p>
          <a:p>
            <a:pPr lvl="1"/>
            <a:r>
              <a:rPr lang="zh-CN" sz="2800" dirty="0">
                <a:highlight>
                  <a:srgbClr val="FFFF00"/>
                </a:highlight>
                <a:latin typeface="Calibri" panose="020F0502020204030204" charset="0"/>
                <a:ea typeface="宋体" panose="02010600030101010101" pitchFamily="2" charset="-122"/>
                <a:sym typeface="+mn-ea"/>
              </a:rPr>
              <a:t>传送参数</a:t>
            </a:r>
          </a:p>
          <a:p>
            <a:pPr lvl="1"/>
            <a:r>
              <a:rPr lang="zh-CN" sz="2800" dirty="0">
                <a:highlight>
                  <a:srgbClr val="FFFF00"/>
                </a:highlight>
                <a:latin typeface="Calibri" panose="020F0502020204030204" charset="0"/>
                <a:ea typeface="宋体" panose="02010600030101010101" pitchFamily="2" charset="-122"/>
                <a:sym typeface="+mn-ea"/>
              </a:rPr>
              <a:t>保存返回地址</a:t>
            </a:r>
          </a:p>
          <a:p>
            <a:r>
              <a:rPr lang="en-US" altLang="zh-CN" sz="3200" dirty="0">
                <a:highlight>
                  <a:srgbClr val="FFFF00"/>
                </a:highlight>
                <a:latin typeface="Calibri" panose="020F0502020204030204" charset="0"/>
                <a:ea typeface="宋体" panose="02010600030101010101" pitchFamily="2" charset="-122"/>
                <a:sym typeface="+mn-ea"/>
              </a:rPr>
              <a:t>call</a:t>
            </a:r>
            <a:r>
              <a:rPr lang="zh-CN" altLang="en-US" sz="3200" dirty="0">
                <a:highlight>
                  <a:srgbClr val="FFFF00"/>
                </a:highlight>
                <a:latin typeface="Calibri" panose="020F0502020204030204" charset="0"/>
                <a:ea typeface="宋体" panose="02010600030101010101" pitchFamily="2" charset="-122"/>
                <a:sym typeface="+mn-ea"/>
              </a:rPr>
              <a:t>指令</a:t>
            </a:r>
          </a:p>
          <a:p>
            <a:pPr lvl="1"/>
            <a:r>
              <a:rPr lang="zh-CN" altLang="en-US" sz="2800" dirty="0">
                <a:highlight>
                  <a:srgbClr val="FFFF00"/>
                </a:highlight>
                <a:latin typeface="Calibri" panose="020F0502020204030204" charset="0"/>
                <a:ea typeface="宋体" panose="02010600030101010101" pitchFamily="2" charset="-122"/>
                <a:sym typeface="+mn-ea"/>
              </a:rPr>
              <a:t>向栈中自动压入返回地址</a:t>
            </a:r>
          </a:p>
          <a:p>
            <a:pPr lvl="1"/>
            <a:r>
              <a:rPr lang="zh-CN" altLang="en-US" sz="2800" dirty="0">
                <a:highlight>
                  <a:srgbClr val="FFFF00"/>
                </a:highlight>
                <a:latin typeface="Calibri" panose="020F0502020204030204" charset="0"/>
                <a:ea typeface="宋体" panose="02010600030101010101" pitchFamily="2" charset="-122"/>
                <a:sym typeface="+mn-ea"/>
              </a:rPr>
              <a:t>转移</a:t>
            </a:r>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程序注释</a:t>
            </a:r>
            <a:r>
              <a:rPr lang="en-US" altLang="zh-CN" dirty="0">
                <a:sym typeface="+mn-ea"/>
              </a:rPr>
              <a:t>.</a:t>
            </a:r>
            <a:r>
              <a:rPr lang="en-US" dirty="0">
                <a:sym typeface="+mn-ea"/>
              </a:rPr>
              <a:t>.....</a:t>
            </a:r>
            <a:endParaRPr lang="en-US" dirty="0"/>
          </a:p>
        </p:txBody>
      </p:sp>
      <p:sp>
        <p:nvSpPr>
          <p:cNvPr id="3" name="内容占位符 2"/>
          <p:cNvSpPr>
            <a:spLocks noGrp="1"/>
          </p:cNvSpPr>
          <p:nvPr>
            <p:ph idx="1"/>
          </p:nvPr>
        </p:nvSpPr>
        <p:spPr>
          <a:xfrm>
            <a:off x="609600" y="1183640"/>
            <a:ext cx="10972800" cy="5255260"/>
          </a:xfrm>
        </p:spPr>
        <p:txBody>
          <a:bodyPr>
            <a:normAutofit/>
          </a:bodyPr>
          <a:lstStyle/>
          <a:p>
            <a:r>
              <a:rPr lang="en-US" altLang="zh-CN" sz="3200" dirty="0">
                <a:latin typeface="Calibri" panose="020F0502020204030204" charset="0"/>
                <a:ea typeface="宋体" panose="02010600030101010101" pitchFamily="2" charset="-122"/>
                <a:sym typeface="+mn-ea"/>
              </a:rPr>
              <a:t>ret</a:t>
            </a:r>
            <a:r>
              <a:rPr lang="zh-CN" altLang="en-US" sz="3200" dirty="0">
                <a:latin typeface="Calibri" panose="020F0502020204030204" charset="0"/>
                <a:ea typeface="宋体" panose="02010600030101010101" pitchFamily="2" charset="-122"/>
                <a:sym typeface="+mn-ea"/>
              </a:rPr>
              <a:t>指令</a:t>
            </a:r>
          </a:p>
          <a:p>
            <a:pPr lvl="1"/>
            <a:r>
              <a:rPr lang="zh-CN" altLang="en-US" sz="2800" dirty="0">
                <a:latin typeface="Calibri" panose="020F0502020204030204" charset="0"/>
                <a:ea typeface="宋体" panose="02010600030101010101" pitchFamily="2" charset="-122"/>
                <a:sym typeface="+mn-ea"/>
              </a:rPr>
              <a:t>从栈中自动取返回地址</a:t>
            </a:r>
          </a:p>
          <a:p>
            <a:pPr lvl="1"/>
            <a:r>
              <a:rPr lang="zh-CN" altLang="en-US" sz="2800" dirty="0">
                <a:latin typeface="Calibri" panose="020F0502020204030204" charset="0"/>
                <a:ea typeface="宋体" panose="02010600030101010101" pitchFamily="2" charset="-122"/>
                <a:sym typeface="+mn-ea"/>
              </a:rPr>
              <a:t>返回</a:t>
            </a:r>
            <a:endParaRPr lang="zh-CN" altLang="en-US" sz="28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2-2 </a:t>
            </a:r>
            <a:r>
              <a:rPr lang="zh-CN" altLang="en-US"/>
              <a:t>访问内存</a:t>
            </a:r>
          </a:p>
        </p:txBody>
      </p:sp>
      <p:sp>
        <p:nvSpPr>
          <p:cNvPr id="3" name="副标题 2"/>
          <p:cNvSpPr>
            <a:spLocks noGrp="1"/>
          </p:cNvSpPr>
          <p:nvPr>
            <p:ph type="subTitle" idx="1"/>
          </p:nvPr>
        </p:nvSpPr>
        <p:spPr/>
        <p:txBody>
          <a:bodyPr>
            <a:normAutofit fontScale="62500" lnSpcReduction="20000"/>
          </a:bodyPr>
          <a:lstStyle/>
          <a:p>
            <a:pPr algn="r"/>
            <a:r>
              <a:rPr lang="zh-CN" altLang="en-US"/>
              <a:t>山东大学计算机科学与技术学院</a:t>
            </a:r>
          </a:p>
          <a:p>
            <a:pPr algn="r"/>
            <a:r>
              <a:rPr lang="en-US" altLang="zh-CN"/>
              <a:t>2021 </a:t>
            </a:r>
            <a:r>
              <a:rPr lang="zh-CN" altLang="en-US"/>
              <a:t>春季</a:t>
            </a: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121037"/>
            <a:ext cx="10972800" cy="908050"/>
          </a:xfrm>
        </p:spPr>
        <p:txBody>
          <a:bodyPr/>
          <a:lstStyle/>
          <a:p>
            <a:r>
              <a:rPr lang="zh-CN" altLang="en-US" sz="4000" dirty="0"/>
              <a:t>主要内容</a:t>
            </a:r>
          </a:p>
        </p:txBody>
      </p:sp>
      <p:sp>
        <p:nvSpPr>
          <p:cNvPr id="3" name="内容占位符 2"/>
          <p:cNvSpPr>
            <a:spLocks noGrp="1"/>
          </p:cNvSpPr>
          <p:nvPr>
            <p:ph idx="1"/>
          </p:nvPr>
        </p:nvSpPr>
        <p:spPr>
          <a:xfrm>
            <a:off x="609600" y="993506"/>
            <a:ext cx="10972800" cy="5674360"/>
          </a:xfrm>
        </p:spPr>
        <p:txBody>
          <a:bodyPr>
            <a:noAutofit/>
          </a:bodyPr>
          <a:lstStyle/>
          <a:p>
            <a:r>
              <a:rPr lang="zh-CN" altLang="en-US" sz="3200" dirty="0">
                <a:sym typeface="+mn-ea"/>
              </a:rPr>
              <a:t>存储系统与物理地址</a:t>
            </a:r>
          </a:p>
          <a:p>
            <a:r>
              <a:rPr lang="zh-CN" altLang="en-US" sz="3200" dirty="0">
                <a:sym typeface="+mn-ea"/>
              </a:rPr>
              <a:t>绝对代码及特点</a:t>
            </a:r>
          </a:p>
          <a:p>
            <a:r>
              <a:rPr lang="zh-CN" altLang="en-US" sz="3200" dirty="0">
                <a:sym typeface="+mn-ea"/>
              </a:rPr>
              <a:t>虚拟地址与虚拟地址空间</a:t>
            </a:r>
          </a:p>
          <a:p>
            <a:r>
              <a:rPr lang="zh-CN" altLang="en-US" sz="3200" dirty="0">
                <a:sym typeface="+mn-ea"/>
              </a:rPr>
              <a:t>静态重定位与动态重定位</a:t>
            </a:r>
            <a:endParaRPr lang="zh-CN" altLang="en-US" sz="32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71240"/>
            <a:ext cx="10972800" cy="908050"/>
          </a:xfrm>
        </p:spPr>
        <p:txBody>
          <a:bodyPr/>
          <a:lstStyle/>
          <a:p>
            <a:r>
              <a:rPr lang="zh-CN" altLang="en-US" sz="4000" dirty="0"/>
              <a:t>存储系统</a:t>
            </a:r>
            <a:r>
              <a:rPr lang="en-US" altLang="zh-CN" sz="4000" dirty="0"/>
              <a:t>.</a:t>
            </a:r>
            <a:endParaRPr lang="zh-CN" altLang="en-US" dirty="0"/>
          </a:p>
        </p:txBody>
      </p:sp>
      <p:sp>
        <p:nvSpPr>
          <p:cNvPr id="3" name="内容占位符 2"/>
          <p:cNvSpPr>
            <a:spLocks noGrp="1"/>
          </p:cNvSpPr>
          <p:nvPr>
            <p:ph idx="1"/>
          </p:nvPr>
        </p:nvSpPr>
        <p:spPr>
          <a:xfrm>
            <a:off x="609600" y="848642"/>
            <a:ext cx="10972800" cy="5502344"/>
          </a:xfrm>
        </p:spPr>
        <p:txBody>
          <a:bodyPr>
            <a:normAutofit fontScale="97500"/>
          </a:bodyPr>
          <a:lstStyle/>
          <a:p>
            <a:r>
              <a:rPr lang="zh-CN" altLang="en-US" sz="3300" dirty="0">
                <a:sym typeface="+mn-ea"/>
              </a:rPr>
              <a:t>存储器</a:t>
            </a:r>
          </a:p>
          <a:p>
            <a:pPr lvl="1"/>
            <a:r>
              <a:rPr lang="zh-CN" altLang="en-US" sz="2900" dirty="0">
                <a:sym typeface="+mn-ea"/>
              </a:rPr>
              <a:t>寄存器</a:t>
            </a:r>
          </a:p>
          <a:p>
            <a:pPr lvl="1"/>
            <a:r>
              <a:rPr lang="zh-CN" altLang="en-US" sz="2900" dirty="0">
                <a:sym typeface="+mn-ea"/>
              </a:rPr>
              <a:t>内存</a:t>
            </a:r>
          </a:p>
          <a:p>
            <a:pPr lvl="1"/>
            <a:r>
              <a:rPr lang="zh-CN" altLang="en-US" sz="2900" dirty="0">
                <a:sym typeface="+mn-ea"/>
              </a:rPr>
              <a:t>外部存储器</a:t>
            </a:r>
          </a:p>
        </p:txBody>
      </p:sp>
      <p:cxnSp>
        <p:nvCxnSpPr>
          <p:cNvPr id="4" name="直接箭头连接符 3"/>
          <p:cNvCxnSpPr/>
          <p:nvPr/>
        </p:nvCxnSpPr>
        <p:spPr>
          <a:xfrm flipH="1">
            <a:off x="4401694" y="1936114"/>
            <a:ext cx="10160" cy="1656000"/>
          </a:xfrm>
          <a:prstGeom prst="straightConnector1">
            <a:avLst/>
          </a:prstGeom>
          <a:ln w="63500" cmpd="tri">
            <a:solidFill>
              <a:srgbClr val="00B050"/>
            </a:solidFill>
            <a:tailEnd type="arrow" w="sm" len="med"/>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p:nvPr/>
        </p:nvCxnSpPr>
        <p:spPr>
          <a:xfrm flipH="1">
            <a:off x="5622415" y="1853087"/>
            <a:ext cx="10160" cy="1656000"/>
          </a:xfrm>
          <a:prstGeom prst="straightConnector1">
            <a:avLst/>
          </a:prstGeom>
          <a:ln w="63500" cmpd="tri">
            <a:solidFill>
              <a:srgbClr val="00B050"/>
            </a:solidFill>
            <a:headEnd type="arrow" w="sm" len="med"/>
            <a:tailEnd type="none" w="sm" len="med"/>
          </a:ln>
        </p:spPr>
        <p:style>
          <a:lnRef idx="1">
            <a:schemeClr val="accent1"/>
          </a:lnRef>
          <a:fillRef idx="0">
            <a:schemeClr val="accent1"/>
          </a:fillRef>
          <a:effectRef idx="0">
            <a:schemeClr val="accent1"/>
          </a:effectRef>
          <a:fontRef idx="minor">
            <a:schemeClr val="tx1"/>
          </a:fontRef>
        </p:style>
      </p:cxnSp>
      <p:grpSp>
        <p:nvGrpSpPr>
          <p:cNvPr id="21" name="组合 21"/>
          <p:cNvGrpSpPr/>
          <p:nvPr/>
        </p:nvGrpSpPr>
        <p:grpSpPr>
          <a:xfrm>
            <a:off x="7013833" y="1813506"/>
            <a:ext cx="4502175" cy="3722688"/>
            <a:chOff x="795" y="2718"/>
            <a:chExt cx="2814" cy="1825"/>
          </a:xfrm>
          <a:noFill/>
        </p:grpSpPr>
        <p:sp>
          <p:nvSpPr>
            <p:cNvPr id="14" name="文本框 14"/>
            <p:cNvSpPr txBox="1"/>
            <p:nvPr/>
          </p:nvSpPr>
          <p:spPr>
            <a:xfrm>
              <a:off x="1282" y="2723"/>
              <a:ext cx="944" cy="329"/>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寄存器</a:t>
              </a:r>
            </a:p>
          </p:txBody>
        </p:sp>
        <p:sp>
          <p:nvSpPr>
            <p:cNvPr id="15" name="文本框 15"/>
            <p:cNvSpPr txBox="1"/>
            <p:nvPr/>
          </p:nvSpPr>
          <p:spPr>
            <a:xfrm>
              <a:off x="1084" y="3057"/>
              <a:ext cx="1320" cy="410"/>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内存</a:t>
              </a:r>
            </a:p>
          </p:txBody>
        </p:sp>
        <p:sp>
          <p:nvSpPr>
            <p:cNvPr id="16" name="文本框 16"/>
            <p:cNvSpPr txBox="1"/>
            <p:nvPr/>
          </p:nvSpPr>
          <p:spPr>
            <a:xfrm>
              <a:off x="795" y="3466"/>
              <a:ext cx="1900" cy="597"/>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kern="100" dirty="0" err="1">
                  <a:latin typeface="Calibri" panose="020F0502020204030204"/>
                  <a:ea typeface="宋体" panose="02010600030101010101" pitchFamily="2" charset="-122"/>
                  <a:cs typeface="Times New Roman" panose="02020603050405020304"/>
                  <a:sym typeface="Times New Roman" panose="02020603050405020304"/>
                </a:rPr>
                <a:t>外部存储器</a:t>
              </a:r>
              <a:endParaRPr lang="en-US" altLang="zh-CN" kern="100" dirty="0">
                <a:latin typeface="Calibri" panose="020F0502020204030204"/>
                <a:ea typeface="宋体" panose="02010600030101010101" pitchFamily="2" charset="-122"/>
                <a:cs typeface="Times New Roman" panose="02020603050405020304"/>
                <a:sym typeface="Times New Roman" panose="02020603050405020304"/>
              </a:endParaRPr>
            </a:p>
          </p:txBody>
        </p:sp>
        <p:sp>
          <p:nvSpPr>
            <p:cNvPr id="17" name="文本框 17"/>
            <p:cNvSpPr txBox="1"/>
            <p:nvPr/>
          </p:nvSpPr>
          <p:spPr>
            <a:xfrm>
              <a:off x="2918" y="2718"/>
              <a:ext cx="635" cy="329"/>
            </a:xfrm>
            <a:prstGeom prst="rect">
              <a:avLst/>
            </a:prstGeom>
            <a:grp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kern="100">
                  <a:latin typeface="华文隶书" panose="02010800040101010101" charset="-122"/>
                  <a:ea typeface="华文隶书" panose="02010800040101010101" charset="-122"/>
                  <a:cs typeface="华文隶书" panose="02010800040101010101" charset="-122"/>
                  <a:sym typeface="Times New Roman" panose="02020603050405020304"/>
                </a:rPr>
                <a:t>口袋</a:t>
              </a:r>
            </a:p>
          </p:txBody>
        </p:sp>
        <p:sp>
          <p:nvSpPr>
            <p:cNvPr id="18" name="文本框 18"/>
            <p:cNvSpPr txBox="1"/>
            <p:nvPr/>
          </p:nvSpPr>
          <p:spPr>
            <a:xfrm>
              <a:off x="2861" y="3134"/>
              <a:ext cx="748" cy="329"/>
            </a:xfrm>
            <a:prstGeom prst="rect">
              <a:avLst/>
            </a:prstGeom>
            <a:grp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kern="100">
                  <a:latin typeface="华文隶书" panose="02010800040101010101" charset="-122"/>
                  <a:ea typeface="华文隶书" panose="02010800040101010101" charset="-122"/>
                  <a:cs typeface="华文隶书" panose="02010800040101010101" charset="-122"/>
                  <a:sym typeface="Times New Roman" panose="02020603050405020304"/>
                </a:rPr>
                <a:t>书包</a:t>
              </a:r>
            </a:p>
          </p:txBody>
        </p:sp>
        <p:sp>
          <p:nvSpPr>
            <p:cNvPr id="19" name="文本框 19"/>
            <p:cNvSpPr txBox="1"/>
            <p:nvPr/>
          </p:nvSpPr>
          <p:spPr>
            <a:xfrm>
              <a:off x="2853" y="3614"/>
              <a:ext cx="748" cy="329"/>
            </a:xfrm>
            <a:prstGeom prst="rect">
              <a:avLst/>
            </a:prstGeom>
            <a:grp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kern="100">
                  <a:latin typeface="华文隶书" panose="02010800040101010101" charset="-122"/>
                  <a:ea typeface="华文隶书" panose="02010800040101010101" charset="-122"/>
                  <a:cs typeface="华文隶书" panose="02010800040101010101" charset="-122"/>
                  <a:sym typeface="Times New Roman" panose="02020603050405020304"/>
                </a:rPr>
                <a:t>家</a:t>
              </a:r>
            </a:p>
          </p:txBody>
        </p:sp>
        <p:sp>
          <p:nvSpPr>
            <p:cNvPr id="20" name="文本框 20"/>
            <p:cNvSpPr txBox="1"/>
            <p:nvPr/>
          </p:nvSpPr>
          <p:spPr>
            <a:xfrm>
              <a:off x="1010" y="4215"/>
              <a:ext cx="2234" cy="329"/>
            </a:xfrm>
            <a:prstGeom prst="rect">
              <a:avLst/>
            </a:prstGeom>
            <a:grp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存储器的层次结构</a:t>
              </a:r>
            </a:p>
          </p:txBody>
        </p:sp>
      </p:gr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71240"/>
            <a:ext cx="10972800" cy="908050"/>
          </a:xfrm>
        </p:spPr>
        <p:txBody>
          <a:bodyPr/>
          <a:lstStyle/>
          <a:p>
            <a:r>
              <a:rPr lang="zh-CN" altLang="en-US" sz="4000" dirty="0"/>
              <a:t>存储系统</a:t>
            </a:r>
            <a:r>
              <a:rPr lang="en-US" altLang="zh-CN" sz="4000" dirty="0"/>
              <a:t>..</a:t>
            </a:r>
            <a:endParaRPr lang="zh-CN" altLang="en-US" dirty="0"/>
          </a:p>
        </p:txBody>
      </p:sp>
      <p:sp>
        <p:nvSpPr>
          <p:cNvPr id="3" name="内容占位符 2"/>
          <p:cNvSpPr>
            <a:spLocks noGrp="1"/>
          </p:cNvSpPr>
          <p:nvPr>
            <p:ph idx="1"/>
          </p:nvPr>
        </p:nvSpPr>
        <p:spPr>
          <a:xfrm>
            <a:off x="609600" y="848642"/>
            <a:ext cx="10972800" cy="5502344"/>
          </a:xfrm>
        </p:spPr>
        <p:txBody>
          <a:bodyPr>
            <a:normAutofit fontScale="97500"/>
          </a:bodyPr>
          <a:lstStyle/>
          <a:p>
            <a:r>
              <a:rPr lang="zh-CN" altLang="en-US" sz="3300" dirty="0">
                <a:sym typeface="+mn-ea"/>
              </a:rPr>
              <a:t>CPU运算：寄存器</a:t>
            </a:r>
          </a:p>
          <a:p>
            <a:r>
              <a:rPr lang="zh-CN" altLang="en-US" sz="3300" dirty="0">
                <a:sym typeface="+mn-ea"/>
              </a:rPr>
              <a:t>CPU直接访问：内存</a:t>
            </a:r>
          </a:p>
          <a:p>
            <a:r>
              <a:rPr lang="zh-CN" altLang="en-US" sz="3300" dirty="0">
                <a:sym typeface="+mn-ea"/>
              </a:rPr>
              <a:t>CPU间接访问：外存：磁盘，U盘</a:t>
            </a:r>
            <a:endParaRPr lang="zh-CN" altLang="en-US" sz="3300" dirty="0"/>
          </a:p>
          <a:p>
            <a:r>
              <a:rPr lang="zh-CN" altLang="en-US" sz="3300" dirty="0"/>
              <a:t>数据分布特点</a:t>
            </a:r>
          </a:p>
          <a:p>
            <a:pPr lvl="1"/>
            <a:r>
              <a:rPr lang="zh-CN" altLang="en-US" sz="2900" dirty="0">
                <a:sym typeface="+mn-ea"/>
              </a:rPr>
              <a:t>使用频率高的程序和数据放在高层的存储器中</a:t>
            </a:r>
          </a:p>
          <a:p>
            <a:pPr lvl="1"/>
            <a:r>
              <a:rPr lang="zh-CN" altLang="en-US" sz="2900" dirty="0">
                <a:sym typeface="+mn-ea"/>
              </a:rPr>
              <a:t>大部分的程序和数据都是不常用的，而常用的总是少数</a:t>
            </a:r>
            <a:endParaRPr lang="en-US" altLang="zh-CN" sz="2900" dirty="0">
              <a:sym typeface="+mn-ea"/>
            </a:endParaRPr>
          </a:p>
          <a:p>
            <a:pPr lvl="1"/>
            <a:r>
              <a:rPr lang="zh-CN" altLang="en-US" sz="2900" dirty="0"/>
              <a:t>数据分布基于局部性的</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本章目录</a:t>
            </a:r>
          </a:p>
        </p:txBody>
      </p:sp>
      <p:sp>
        <p:nvSpPr>
          <p:cNvPr id="3" name="内容占位符 2"/>
          <p:cNvSpPr>
            <a:spLocks noGrp="1"/>
          </p:cNvSpPr>
          <p:nvPr>
            <p:ph idx="1"/>
          </p:nvPr>
        </p:nvSpPr>
        <p:spPr>
          <a:xfrm>
            <a:off x="1868744" y="700546"/>
            <a:ext cx="5884545" cy="5869860"/>
          </a:xfrm>
        </p:spPr>
        <p:txBody>
          <a:bodyPr>
            <a:noAutofit/>
          </a:bodyPr>
          <a:lstStyle/>
          <a:p>
            <a:pPr>
              <a:spcBef>
                <a:spcPts val="600"/>
              </a:spcBef>
            </a:pPr>
            <a:r>
              <a:rPr lang="en-US" altLang="zh-CN" dirty="0">
                <a:cs typeface="幼圆" panose="02010509060101010101" charset="-122"/>
                <a:sym typeface="+mn-ea"/>
              </a:rPr>
              <a:t>2</a:t>
            </a:r>
            <a:r>
              <a:rPr dirty="0">
                <a:cs typeface="幼圆" panose="02010509060101010101" charset="-122"/>
                <a:sym typeface="+mn-ea"/>
              </a:rPr>
              <a:t>-1 </a:t>
            </a:r>
            <a:r>
              <a:rPr lang="zh-CN" dirty="0">
                <a:cs typeface="幼圆" panose="02010509060101010101" charset="-122"/>
                <a:sym typeface="+mn-ea"/>
              </a:rPr>
              <a:t>一个</a:t>
            </a:r>
            <a:r>
              <a:rPr lang="zh-CN" altLang="en-US" dirty="0">
                <a:cs typeface="幼圆" panose="02010509060101010101" charset="-122"/>
                <a:sym typeface="+mn-ea"/>
              </a:rPr>
              <a:t>简单的程序</a:t>
            </a:r>
            <a:endParaRPr lang="zh-CN" dirty="0">
              <a:cs typeface="幼圆" panose="02010509060101010101" charset="-122"/>
              <a:sym typeface="+mn-ea"/>
            </a:endParaRPr>
          </a:p>
          <a:p>
            <a:pPr>
              <a:spcBef>
                <a:spcPts val="600"/>
              </a:spcBef>
            </a:pPr>
            <a:r>
              <a:rPr lang="en-US" altLang="zh-CN" dirty="0">
                <a:cs typeface="幼圆" panose="02010509060101010101" charset="-122"/>
                <a:sym typeface="+mn-ea"/>
              </a:rPr>
              <a:t>2</a:t>
            </a:r>
            <a:r>
              <a:rPr dirty="0">
                <a:cs typeface="幼圆" panose="02010509060101010101" charset="-122"/>
                <a:sym typeface="+mn-ea"/>
              </a:rPr>
              <a:t>-2 </a:t>
            </a:r>
            <a:r>
              <a:rPr lang="zh-CN" altLang="en-US" dirty="0">
                <a:cs typeface="幼圆" panose="02010509060101010101" charset="-122"/>
                <a:sym typeface="+mn-ea"/>
              </a:rPr>
              <a:t>内存访问</a:t>
            </a:r>
            <a:endParaRPr dirty="0">
              <a:cs typeface="幼圆" panose="02010509060101010101" charset="-122"/>
              <a:sym typeface="+mn-ea"/>
            </a:endParaRPr>
          </a:p>
          <a:p>
            <a:pPr>
              <a:spcBef>
                <a:spcPts val="600"/>
              </a:spcBef>
            </a:pPr>
            <a:r>
              <a:rPr lang="en-US" altLang="zh-CN" dirty="0">
                <a:cs typeface="幼圆" panose="02010509060101010101" charset="-122"/>
                <a:sym typeface="+mn-ea"/>
              </a:rPr>
              <a:t>2</a:t>
            </a:r>
            <a:r>
              <a:rPr dirty="0">
                <a:cs typeface="幼圆" panose="02010509060101010101" charset="-122"/>
                <a:sym typeface="+mn-ea"/>
              </a:rPr>
              <a:t>-3 </a:t>
            </a:r>
            <a:r>
              <a:rPr lang="zh-CN" altLang="en-US" dirty="0">
                <a:cs typeface="幼圆" panose="02010509060101010101" charset="-122"/>
                <a:sym typeface="+mn-ea"/>
              </a:rPr>
              <a:t>外存访问</a:t>
            </a:r>
            <a:endParaRPr dirty="0">
              <a:cs typeface="幼圆" panose="02010509060101010101" charset="-122"/>
              <a:sym typeface="+mn-ea"/>
            </a:endParaRPr>
          </a:p>
          <a:p>
            <a:pPr>
              <a:spcBef>
                <a:spcPts val="600"/>
              </a:spcBef>
            </a:pPr>
            <a:r>
              <a:rPr lang="en-US" altLang="zh-CN" dirty="0">
                <a:cs typeface="幼圆" panose="02010509060101010101" charset="-122"/>
                <a:sym typeface="+mn-ea"/>
              </a:rPr>
              <a:t>2</a:t>
            </a:r>
            <a:r>
              <a:rPr dirty="0">
                <a:cs typeface="幼圆" panose="02010509060101010101" charset="-122"/>
                <a:sym typeface="+mn-ea"/>
              </a:rPr>
              <a:t>-4 </a:t>
            </a:r>
            <a:r>
              <a:rPr lang="zh-CN" altLang="en-US" dirty="0">
                <a:cs typeface="幼圆" panose="02010509060101010101" charset="-122"/>
                <a:sym typeface="+mn-ea"/>
              </a:rPr>
              <a:t>子程序设计</a:t>
            </a:r>
            <a:endParaRPr lang="en-US" altLang="zh-CN" dirty="0">
              <a:cs typeface="幼圆" panose="02010509060101010101" charset="-122"/>
              <a:sym typeface="+mn-ea"/>
            </a:endParaRPr>
          </a:p>
          <a:p>
            <a:pPr>
              <a:spcBef>
                <a:spcPts val="600"/>
              </a:spcBef>
            </a:pPr>
            <a:r>
              <a:rPr lang="en-US" altLang="zh-CN" dirty="0">
                <a:cs typeface="幼圆" panose="02010509060101010101" charset="-122"/>
                <a:sym typeface="+mn-ea"/>
              </a:rPr>
              <a:t>2-5 </a:t>
            </a:r>
            <a:r>
              <a:rPr lang="zh-CN" altLang="en-US" dirty="0">
                <a:cs typeface="幼圆" panose="02010509060101010101" charset="-122"/>
                <a:sym typeface="+mn-ea"/>
              </a:rPr>
              <a:t>运行栈</a:t>
            </a:r>
            <a:endParaRPr dirty="0">
              <a:cs typeface="幼圆" panose="02010509060101010101" charset="-122"/>
              <a:sym typeface="+mn-ea"/>
            </a:endParaRPr>
          </a:p>
          <a:p>
            <a:pPr>
              <a:spcBef>
                <a:spcPts val="600"/>
              </a:spcBef>
            </a:pPr>
            <a:r>
              <a:rPr lang="en-US" altLang="zh-CN" dirty="0">
                <a:cs typeface="幼圆" panose="02010509060101010101" charset="-122"/>
                <a:sym typeface="+mn-ea"/>
              </a:rPr>
              <a:t>2</a:t>
            </a:r>
            <a:r>
              <a:rPr dirty="0">
                <a:cs typeface="幼圆" panose="02010509060101010101" charset="-122"/>
                <a:sym typeface="+mn-ea"/>
              </a:rPr>
              <a:t>-</a:t>
            </a:r>
            <a:r>
              <a:rPr lang="en-US" dirty="0">
                <a:cs typeface="幼圆" panose="02010509060101010101" charset="-122"/>
                <a:sym typeface="+mn-ea"/>
              </a:rPr>
              <a:t>6</a:t>
            </a:r>
            <a:r>
              <a:rPr dirty="0">
                <a:cs typeface="幼圆" panose="02010509060101010101" charset="-122"/>
                <a:sym typeface="+mn-ea"/>
              </a:rPr>
              <a:t> </a:t>
            </a:r>
            <a:r>
              <a:rPr lang="zh-CN" altLang="en-US" dirty="0">
                <a:cs typeface="幼圆" panose="02010509060101010101" charset="-122"/>
                <a:sym typeface="+mn-ea"/>
              </a:rPr>
              <a:t>程序设计语言</a:t>
            </a:r>
            <a:endParaRPr dirty="0">
              <a:cs typeface="幼圆" panose="02010509060101010101" charset="-122"/>
              <a:sym typeface="+mn-ea"/>
            </a:endParaRPr>
          </a:p>
          <a:p>
            <a:pPr>
              <a:spcBef>
                <a:spcPts val="600"/>
              </a:spcBef>
            </a:pPr>
            <a:r>
              <a:rPr lang="en-US" altLang="zh-CN" dirty="0">
                <a:cs typeface="幼圆" panose="02010509060101010101" charset="-122"/>
                <a:sym typeface="+mn-ea"/>
              </a:rPr>
              <a:t>2</a:t>
            </a:r>
            <a:r>
              <a:rPr dirty="0">
                <a:cs typeface="幼圆" panose="02010509060101010101" charset="-122"/>
                <a:sym typeface="+mn-ea"/>
              </a:rPr>
              <a:t>-</a:t>
            </a:r>
            <a:r>
              <a:rPr lang="en-US" dirty="0">
                <a:cs typeface="幼圆" panose="02010509060101010101" charset="-122"/>
                <a:sym typeface="+mn-ea"/>
              </a:rPr>
              <a:t>7</a:t>
            </a:r>
            <a:r>
              <a:rPr dirty="0">
                <a:cs typeface="幼圆" panose="02010509060101010101" charset="-122"/>
                <a:sym typeface="+mn-ea"/>
              </a:rPr>
              <a:t> </a:t>
            </a:r>
            <a:r>
              <a:rPr lang="zh-CN" altLang="en-US" dirty="0">
                <a:cs typeface="幼圆" panose="02010509060101010101" charset="-122"/>
                <a:sym typeface="+mn-ea"/>
              </a:rPr>
              <a:t>程序的链接</a:t>
            </a:r>
            <a:endParaRPr lang="en-US" altLang="zh-CN" dirty="0">
              <a:cs typeface="幼圆" panose="02010509060101010101" charset="-122"/>
              <a:sym typeface="+mn-ea"/>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121037"/>
            <a:ext cx="10972800" cy="908050"/>
          </a:xfrm>
        </p:spPr>
        <p:txBody>
          <a:bodyPr/>
          <a:lstStyle/>
          <a:p>
            <a:r>
              <a:rPr lang="zh-CN" altLang="en-US" sz="4000" dirty="0"/>
              <a:t>物理地址</a:t>
            </a:r>
          </a:p>
        </p:txBody>
      </p:sp>
      <p:sp>
        <p:nvSpPr>
          <p:cNvPr id="3" name="内容占位符 2"/>
          <p:cNvSpPr>
            <a:spLocks noGrp="1"/>
          </p:cNvSpPr>
          <p:nvPr>
            <p:ph idx="1"/>
          </p:nvPr>
        </p:nvSpPr>
        <p:spPr>
          <a:xfrm>
            <a:off x="609600" y="966470"/>
            <a:ext cx="10972800" cy="5181600"/>
          </a:xfrm>
        </p:spPr>
        <p:txBody>
          <a:bodyPr>
            <a:normAutofit/>
          </a:bodyPr>
          <a:lstStyle/>
          <a:p>
            <a:pPr>
              <a:lnSpc>
                <a:spcPct val="140000"/>
              </a:lnSpc>
            </a:pPr>
            <a:r>
              <a:rPr lang="zh-CN" altLang="en-US" sz="3500" dirty="0">
                <a:sym typeface="+mn-ea"/>
              </a:rPr>
              <a:t>内存</a:t>
            </a:r>
          </a:p>
          <a:p>
            <a:pPr lvl="1">
              <a:lnSpc>
                <a:spcPct val="140000"/>
              </a:lnSpc>
            </a:pPr>
            <a:r>
              <a:rPr lang="zh-CN" altLang="en-US" sz="3000" dirty="0"/>
              <a:t>CPU执行的指令和处理的数据都是存放在内存中的，因而常被称为主存</a:t>
            </a:r>
          </a:p>
          <a:p>
            <a:pPr>
              <a:lnSpc>
                <a:spcPct val="140000"/>
              </a:lnSpc>
            </a:pPr>
            <a:r>
              <a:rPr lang="zh-CN" altLang="en-US" sz="3500" dirty="0"/>
              <a:t>物理地址</a:t>
            </a:r>
          </a:p>
          <a:p>
            <a:pPr lvl="1">
              <a:lnSpc>
                <a:spcPct val="140000"/>
              </a:lnSpc>
            </a:pPr>
            <a:r>
              <a:rPr lang="zh-CN" altLang="en-US" sz="3000" dirty="0">
                <a:highlight>
                  <a:srgbClr val="FFFF00"/>
                </a:highlight>
              </a:rPr>
              <a:t>内存由一系列的内存单元组成，这些内存单元按顺序编号</a:t>
            </a:r>
          </a:p>
          <a:p>
            <a:pPr lvl="1">
              <a:lnSpc>
                <a:spcPct val="140000"/>
              </a:lnSpc>
            </a:pPr>
            <a:r>
              <a:rPr lang="zh-CN" altLang="en-US" sz="3000" dirty="0">
                <a:highlight>
                  <a:srgbClr val="FFFF00"/>
                </a:highlight>
              </a:rPr>
              <a:t>CPU通过这个编号访问内存单元，这个编号称为物理地址</a:t>
            </a:r>
          </a:p>
          <a:p>
            <a:pPr lvl="1">
              <a:lnSpc>
                <a:spcPct val="140000"/>
              </a:lnSpc>
            </a:pPr>
            <a:r>
              <a:rPr lang="zh-CN" altLang="en-US" sz="3000" dirty="0"/>
              <a:t>物理地址是送到内存地址总线上的地址</a:t>
            </a:r>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物理地址空间</a:t>
            </a:r>
          </a:p>
        </p:txBody>
      </p:sp>
      <p:sp>
        <p:nvSpPr>
          <p:cNvPr id="3" name="内容占位符 2"/>
          <p:cNvSpPr>
            <a:spLocks noGrp="1"/>
          </p:cNvSpPr>
          <p:nvPr>
            <p:ph idx="1"/>
          </p:nvPr>
        </p:nvSpPr>
        <p:spPr>
          <a:xfrm>
            <a:off x="609600" y="1183640"/>
            <a:ext cx="10972800" cy="4932680"/>
          </a:xfrm>
        </p:spPr>
        <p:txBody>
          <a:bodyPr>
            <a:normAutofit/>
          </a:bodyPr>
          <a:lstStyle/>
          <a:p>
            <a:pPr>
              <a:lnSpc>
                <a:spcPct val="180000"/>
              </a:lnSpc>
            </a:pPr>
            <a:r>
              <a:rPr lang="zh-CN" altLang="en-US" sz="3200" dirty="0">
                <a:sym typeface="+mn-ea"/>
              </a:rPr>
              <a:t>物理地址空间</a:t>
            </a:r>
          </a:p>
          <a:p>
            <a:pPr lvl="1">
              <a:lnSpc>
                <a:spcPct val="180000"/>
              </a:lnSpc>
            </a:pPr>
            <a:r>
              <a:rPr lang="zh-CN" altLang="en-US" sz="2800" dirty="0"/>
              <a:t>所有内存单元地址构成了一个</a:t>
            </a:r>
            <a:r>
              <a:rPr lang="zh-CN" altLang="en-US" sz="2800" dirty="0">
                <a:highlight>
                  <a:srgbClr val="FFFF00"/>
                </a:highlight>
              </a:rPr>
              <a:t>从0开始的、连续的线性地址空间，称为物理地址空间</a:t>
            </a: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绝对代码</a:t>
            </a:r>
          </a:p>
        </p:txBody>
      </p:sp>
      <p:sp>
        <p:nvSpPr>
          <p:cNvPr id="3" name="内容占位符 2"/>
          <p:cNvSpPr>
            <a:spLocks noGrp="1"/>
          </p:cNvSpPr>
          <p:nvPr>
            <p:ph idx="1"/>
          </p:nvPr>
        </p:nvSpPr>
        <p:spPr>
          <a:xfrm>
            <a:off x="609600" y="1183640"/>
            <a:ext cx="10972800" cy="4972685"/>
          </a:xfrm>
        </p:spPr>
        <p:txBody>
          <a:bodyPr>
            <a:normAutofit fontScale="92500"/>
          </a:bodyPr>
          <a:lstStyle/>
          <a:p>
            <a:pPr>
              <a:lnSpc>
                <a:spcPct val="160000"/>
              </a:lnSpc>
            </a:pPr>
            <a:r>
              <a:rPr lang="zh-CN" altLang="en-US" sz="3200" dirty="0"/>
              <a:t>绝对代码</a:t>
            </a:r>
            <a:r>
              <a:rPr lang="zh-CN" altLang="en-US" sz="3200" dirty="0">
                <a:sym typeface="+mn-ea"/>
              </a:rPr>
              <a:t>(absolute code)</a:t>
            </a:r>
            <a:endParaRPr lang="zh-CN" altLang="en-US" sz="3200" dirty="0"/>
          </a:p>
          <a:p>
            <a:pPr lvl="1"/>
            <a:r>
              <a:rPr lang="zh-CN" altLang="en-US" sz="2800" dirty="0">
                <a:highlight>
                  <a:srgbClr val="FFFF00"/>
                </a:highlight>
              </a:rPr>
              <a:t>程序中使用的地址是物理地址</a:t>
            </a:r>
          </a:p>
          <a:p>
            <a:pPr lvl="1"/>
            <a:r>
              <a:rPr lang="zh-CN" altLang="en-US" sz="2800" dirty="0"/>
              <a:t>程序</a:t>
            </a:r>
            <a:r>
              <a:rPr lang="zh-CN" altLang="en-US" sz="2800" dirty="0">
                <a:sym typeface="+mn-ea"/>
              </a:rPr>
              <a:t>绑定在硬件机器上</a:t>
            </a:r>
            <a:endParaRPr lang="zh-CN" altLang="en-US" sz="2800" dirty="0"/>
          </a:p>
          <a:p>
            <a:pPr>
              <a:lnSpc>
                <a:spcPct val="160000"/>
              </a:lnSpc>
            </a:pPr>
            <a:r>
              <a:rPr lang="zh-CN" altLang="en-US" sz="3200" dirty="0"/>
              <a:t>绝对代码的生成</a:t>
            </a:r>
          </a:p>
          <a:p>
            <a:pPr lvl="1"/>
            <a:r>
              <a:rPr lang="zh-CN" altLang="en-US" sz="2800" dirty="0">
                <a:highlight>
                  <a:srgbClr val="FFFF00"/>
                </a:highlight>
              </a:rPr>
              <a:t>程序员直接编写</a:t>
            </a:r>
          </a:p>
          <a:p>
            <a:pPr lvl="1"/>
            <a:r>
              <a:rPr lang="zh-CN" altLang="en-US" sz="2800" dirty="0">
                <a:highlight>
                  <a:srgbClr val="FFFF00"/>
                </a:highlight>
              </a:rPr>
              <a:t>编译程序生成</a:t>
            </a:r>
          </a:p>
          <a:p>
            <a:pPr lvl="1"/>
            <a:r>
              <a:rPr lang="zh-CN" altLang="en-US" sz="2800" dirty="0">
                <a:highlight>
                  <a:srgbClr val="FFFF00"/>
                </a:highlight>
              </a:rPr>
              <a:t>汇编程序生成</a:t>
            </a:r>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绝对代码的特点</a:t>
            </a:r>
            <a:r>
              <a:rPr lang="en-US" altLang="zh-CN" dirty="0">
                <a:sym typeface="+mn-ea"/>
              </a:rPr>
              <a:t>.</a:t>
            </a:r>
            <a:endParaRPr lang="zh-CN" altLang="en-US" dirty="0">
              <a:sym typeface="+mn-ea"/>
            </a:endParaRPr>
          </a:p>
        </p:txBody>
      </p:sp>
      <p:sp>
        <p:nvSpPr>
          <p:cNvPr id="3" name="内容占位符 2"/>
          <p:cNvSpPr>
            <a:spLocks noGrp="1"/>
          </p:cNvSpPr>
          <p:nvPr>
            <p:ph idx="1"/>
          </p:nvPr>
        </p:nvSpPr>
        <p:spPr/>
        <p:txBody>
          <a:bodyPr>
            <a:normAutofit/>
          </a:bodyPr>
          <a:lstStyle/>
          <a:p>
            <a:r>
              <a:rPr lang="zh-CN" altLang="en-US" sz="3200" dirty="0">
                <a:sym typeface="+mn-ea"/>
              </a:rPr>
              <a:t>简单、直观</a:t>
            </a:r>
          </a:p>
          <a:p>
            <a:r>
              <a:rPr lang="zh-CN" altLang="en-US" sz="3200" dirty="0">
                <a:sym typeface="+mn-ea"/>
              </a:rPr>
              <a:t>要求程序员（或编译程序）对硬件非常了解</a:t>
            </a:r>
          </a:p>
          <a:p>
            <a:r>
              <a:rPr lang="zh-CN" altLang="en-US" sz="3200" dirty="0">
                <a:sym typeface="+mn-ea"/>
              </a:rPr>
              <a:t>程序随机器改变而更新，不能跨平台</a:t>
            </a:r>
            <a:endParaRPr lang="zh-CN" altLang="en-US" sz="3200" dirty="0"/>
          </a:p>
          <a:p>
            <a:r>
              <a:rPr lang="zh-CN" altLang="en-US" sz="3200" dirty="0">
                <a:sym typeface="+mn-ea"/>
              </a:rPr>
              <a:t>程序独占全机内存</a:t>
            </a:r>
          </a:p>
        </p:txBody>
      </p:sp>
      <p:grpSp>
        <p:nvGrpSpPr>
          <p:cNvPr id="12" name="组合 11"/>
          <p:cNvGrpSpPr/>
          <p:nvPr/>
        </p:nvGrpSpPr>
        <p:grpSpPr>
          <a:xfrm>
            <a:off x="5772156" y="3456220"/>
            <a:ext cx="5426710" cy="2952750"/>
            <a:chOff x="10031" y="3502"/>
            <a:chExt cx="8546" cy="4650"/>
          </a:xfrm>
        </p:grpSpPr>
        <p:sp>
          <p:nvSpPr>
            <p:cNvPr id="13" name="文本框 1"/>
            <p:cNvSpPr txBox="1"/>
            <p:nvPr/>
          </p:nvSpPr>
          <p:spPr>
            <a:xfrm>
              <a:off x="11112" y="4250"/>
              <a:ext cx="2005" cy="1553"/>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程序</a:t>
              </a: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i</a:t>
              </a:r>
            </a:p>
          </p:txBody>
        </p:sp>
        <p:sp>
          <p:nvSpPr>
            <p:cNvPr id="14" name="文本框 2"/>
            <p:cNvSpPr txBox="1"/>
            <p:nvPr/>
          </p:nvSpPr>
          <p:spPr>
            <a:xfrm>
              <a:off x="11098" y="6279"/>
              <a:ext cx="2005" cy="1673"/>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程序</a:t>
              </a: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j</a:t>
              </a:r>
            </a:p>
          </p:txBody>
        </p:sp>
        <p:sp>
          <p:nvSpPr>
            <p:cNvPr id="15" name="文本框 3"/>
            <p:cNvSpPr txBox="1"/>
            <p:nvPr/>
          </p:nvSpPr>
          <p:spPr>
            <a:xfrm>
              <a:off x="15470" y="4241"/>
              <a:ext cx="1965" cy="3780"/>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just"/>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 </a:t>
              </a:r>
            </a:p>
          </p:txBody>
        </p:sp>
        <p:cxnSp>
          <p:nvCxnSpPr>
            <p:cNvPr id="16" name="直接箭头连接符 8"/>
            <p:cNvCxnSpPr/>
            <p:nvPr/>
          </p:nvCxnSpPr>
          <p:spPr>
            <a:xfrm>
              <a:off x="13080" y="4290"/>
              <a:ext cx="2412" cy="499"/>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7" name="直接箭头连接符 9"/>
            <p:cNvCxnSpPr/>
            <p:nvPr/>
          </p:nvCxnSpPr>
          <p:spPr>
            <a:xfrm flipV="1">
              <a:off x="13100" y="5456"/>
              <a:ext cx="2370" cy="333"/>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8" name="直接箭头连接符 10"/>
            <p:cNvCxnSpPr/>
            <p:nvPr/>
          </p:nvCxnSpPr>
          <p:spPr>
            <a:xfrm flipV="1">
              <a:off x="13059" y="6942"/>
              <a:ext cx="2433" cy="983"/>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9" name="直接箭头连接符 11"/>
            <p:cNvCxnSpPr>
              <a:endCxn id="15" idx="1"/>
            </p:cNvCxnSpPr>
            <p:nvPr/>
          </p:nvCxnSpPr>
          <p:spPr>
            <a:xfrm flipV="1">
              <a:off x="13100" y="6131"/>
              <a:ext cx="2370" cy="151"/>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sp>
          <p:nvSpPr>
            <p:cNvPr id="21" name="文本框 32"/>
            <p:cNvSpPr txBox="1"/>
            <p:nvPr/>
          </p:nvSpPr>
          <p:spPr>
            <a:xfrm>
              <a:off x="15465" y="3502"/>
              <a:ext cx="1972"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物理</a:t>
              </a: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内存</a:t>
              </a:r>
            </a:p>
          </p:txBody>
        </p:sp>
        <p:sp>
          <p:nvSpPr>
            <p:cNvPr id="22" name="矩形 34"/>
            <p:cNvSpPr/>
            <p:nvPr/>
          </p:nvSpPr>
          <p:spPr>
            <a:xfrm>
              <a:off x="15470" y="6130"/>
              <a:ext cx="1968" cy="830"/>
            </a:xfrm>
            <a:prstGeom prst="rect">
              <a:avLst/>
            </a:prstGeom>
            <a:pattFill prst="pct5">
              <a:fgClr>
                <a:schemeClr val="accent1"/>
              </a:fgClr>
              <a:bgClr>
                <a:schemeClr val="bg1"/>
              </a:bgClr>
            </a:patt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3" name="矩形 35"/>
            <p:cNvSpPr/>
            <p:nvPr/>
          </p:nvSpPr>
          <p:spPr>
            <a:xfrm>
              <a:off x="15465" y="4757"/>
              <a:ext cx="1968" cy="682"/>
            </a:xfrm>
            <a:prstGeom prst="rect">
              <a:avLst/>
            </a:prstGeom>
            <a:pattFill prst="pct5">
              <a:fgClr>
                <a:schemeClr val="accent1"/>
              </a:fgClr>
              <a:bgClr>
                <a:schemeClr val="bg1"/>
              </a:bgClr>
            </a:patt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8" name="文本框 32"/>
            <p:cNvSpPr txBox="1"/>
            <p:nvPr/>
          </p:nvSpPr>
          <p:spPr>
            <a:xfrm>
              <a:off x="10041" y="5480"/>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3000</a:t>
              </a:r>
            </a:p>
          </p:txBody>
        </p:sp>
        <p:sp>
          <p:nvSpPr>
            <p:cNvPr id="29" name="文本框 32"/>
            <p:cNvSpPr txBox="1"/>
            <p:nvPr/>
          </p:nvSpPr>
          <p:spPr>
            <a:xfrm>
              <a:off x="10073" y="410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1000</a:t>
              </a:r>
            </a:p>
          </p:txBody>
        </p:sp>
        <p:sp>
          <p:nvSpPr>
            <p:cNvPr id="30" name="文本框 32"/>
            <p:cNvSpPr txBox="1"/>
            <p:nvPr/>
          </p:nvSpPr>
          <p:spPr>
            <a:xfrm>
              <a:off x="10031" y="7600"/>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8000</a:t>
              </a:r>
            </a:p>
          </p:txBody>
        </p:sp>
        <p:sp>
          <p:nvSpPr>
            <p:cNvPr id="31" name="文本框 32"/>
            <p:cNvSpPr txBox="1"/>
            <p:nvPr/>
          </p:nvSpPr>
          <p:spPr>
            <a:xfrm>
              <a:off x="10063" y="604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5000</a:t>
              </a:r>
            </a:p>
          </p:txBody>
        </p:sp>
        <p:sp>
          <p:nvSpPr>
            <p:cNvPr id="33" name="文本框 32"/>
            <p:cNvSpPr txBox="1"/>
            <p:nvPr/>
          </p:nvSpPr>
          <p:spPr>
            <a:xfrm>
              <a:off x="17533" y="396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0000</a:t>
              </a:r>
            </a:p>
          </p:txBody>
        </p:sp>
        <p:sp>
          <p:nvSpPr>
            <p:cNvPr id="36" name="文本框 35"/>
            <p:cNvSpPr txBox="1"/>
            <p:nvPr/>
          </p:nvSpPr>
          <p:spPr>
            <a:xfrm>
              <a:off x="17553" y="448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1000</a:t>
              </a:r>
            </a:p>
          </p:txBody>
        </p:sp>
        <p:sp>
          <p:nvSpPr>
            <p:cNvPr id="37" name="文本框 36"/>
            <p:cNvSpPr txBox="1"/>
            <p:nvPr/>
          </p:nvSpPr>
          <p:spPr>
            <a:xfrm>
              <a:off x="17553" y="510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3000</a:t>
              </a:r>
            </a:p>
          </p:txBody>
        </p:sp>
        <p:sp>
          <p:nvSpPr>
            <p:cNvPr id="38" name="文本框 37"/>
            <p:cNvSpPr txBox="1"/>
            <p:nvPr/>
          </p:nvSpPr>
          <p:spPr>
            <a:xfrm>
              <a:off x="17533" y="582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5000</a:t>
              </a:r>
            </a:p>
          </p:txBody>
        </p:sp>
        <p:sp>
          <p:nvSpPr>
            <p:cNvPr id="39" name="文本框 38"/>
            <p:cNvSpPr txBox="1"/>
            <p:nvPr/>
          </p:nvSpPr>
          <p:spPr>
            <a:xfrm>
              <a:off x="17533" y="662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8000</a:t>
              </a:r>
            </a:p>
          </p:txBody>
        </p:sp>
      </p:gr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绝对代码的特点</a:t>
            </a:r>
            <a:r>
              <a:rPr lang="en-US" altLang="zh-CN" dirty="0">
                <a:sym typeface="+mn-ea"/>
              </a:rPr>
              <a:t>..</a:t>
            </a:r>
            <a:endParaRPr lang="zh-CN" altLang="en-US" dirty="0">
              <a:sym typeface="+mn-ea"/>
            </a:endParaRPr>
          </a:p>
        </p:txBody>
      </p:sp>
      <p:sp>
        <p:nvSpPr>
          <p:cNvPr id="3" name="内容占位符 2"/>
          <p:cNvSpPr>
            <a:spLocks noGrp="1"/>
          </p:cNvSpPr>
          <p:nvPr>
            <p:ph idx="1"/>
          </p:nvPr>
        </p:nvSpPr>
        <p:spPr/>
        <p:txBody>
          <a:bodyPr>
            <a:normAutofit/>
          </a:bodyPr>
          <a:lstStyle/>
          <a:p>
            <a:r>
              <a:rPr lang="zh-CN" altLang="en-US" sz="3200" dirty="0"/>
              <a:t>运行多个程序</a:t>
            </a:r>
          </a:p>
          <a:p>
            <a:r>
              <a:rPr lang="zh-CN" altLang="en-US" sz="3200" dirty="0"/>
              <a:t>多任务的问题</a:t>
            </a:r>
            <a:endParaRPr lang="zh-CN" altLang="en-US" sz="3200" u="sng" dirty="0"/>
          </a:p>
          <a:p>
            <a:pPr lvl="1"/>
            <a:r>
              <a:rPr lang="zh-CN" altLang="en-US" sz="2800" dirty="0"/>
              <a:t>需要分享内存，安全性问题</a:t>
            </a:r>
          </a:p>
          <a:p>
            <a:pPr lvl="1"/>
            <a:r>
              <a:rPr lang="zh-CN" altLang="en-US" sz="2800" dirty="0"/>
              <a:t>系统分配内存</a:t>
            </a:r>
          </a:p>
          <a:p>
            <a:pPr lvl="1"/>
            <a:r>
              <a:rPr lang="zh-CN" altLang="en-US" sz="2800" dirty="0"/>
              <a:t>程序无法确定自己的内存位置</a:t>
            </a:r>
          </a:p>
        </p:txBody>
      </p:sp>
      <p:grpSp>
        <p:nvGrpSpPr>
          <p:cNvPr id="12" name="组合 11"/>
          <p:cNvGrpSpPr/>
          <p:nvPr/>
        </p:nvGrpSpPr>
        <p:grpSpPr>
          <a:xfrm>
            <a:off x="6706021" y="2178685"/>
            <a:ext cx="4658008" cy="2952750"/>
            <a:chOff x="10031" y="3502"/>
            <a:chExt cx="8546" cy="4650"/>
          </a:xfrm>
        </p:grpSpPr>
        <p:sp>
          <p:nvSpPr>
            <p:cNvPr id="13" name="文本框 1"/>
            <p:cNvSpPr txBox="1"/>
            <p:nvPr/>
          </p:nvSpPr>
          <p:spPr>
            <a:xfrm>
              <a:off x="11112" y="4250"/>
              <a:ext cx="2005" cy="1553"/>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程序</a:t>
              </a: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i</a:t>
              </a:r>
            </a:p>
          </p:txBody>
        </p:sp>
        <p:sp>
          <p:nvSpPr>
            <p:cNvPr id="14" name="文本框 2"/>
            <p:cNvSpPr txBox="1"/>
            <p:nvPr/>
          </p:nvSpPr>
          <p:spPr>
            <a:xfrm>
              <a:off x="11098" y="6279"/>
              <a:ext cx="2005" cy="1673"/>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sz="2000" kern="100" dirty="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程序</a:t>
              </a:r>
              <a:r>
                <a:rPr lang="en-US" altLang="zh-CN" sz="2000" kern="100" dirty="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j</a:t>
              </a:r>
            </a:p>
          </p:txBody>
        </p:sp>
        <p:sp>
          <p:nvSpPr>
            <p:cNvPr id="15" name="文本框 3"/>
            <p:cNvSpPr txBox="1"/>
            <p:nvPr/>
          </p:nvSpPr>
          <p:spPr>
            <a:xfrm>
              <a:off x="15470" y="4241"/>
              <a:ext cx="1965" cy="3780"/>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just"/>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 </a:t>
              </a:r>
            </a:p>
          </p:txBody>
        </p:sp>
        <p:cxnSp>
          <p:nvCxnSpPr>
            <p:cNvPr id="16" name="直接箭头连接符 8"/>
            <p:cNvCxnSpPr/>
            <p:nvPr/>
          </p:nvCxnSpPr>
          <p:spPr>
            <a:xfrm>
              <a:off x="13080" y="4290"/>
              <a:ext cx="2412" cy="499"/>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7" name="直接箭头连接符 9"/>
            <p:cNvCxnSpPr/>
            <p:nvPr/>
          </p:nvCxnSpPr>
          <p:spPr>
            <a:xfrm flipV="1">
              <a:off x="13100" y="5456"/>
              <a:ext cx="2370" cy="333"/>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8" name="直接箭头连接符 10"/>
            <p:cNvCxnSpPr/>
            <p:nvPr/>
          </p:nvCxnSpPr>
          <p:spPr>
            <a:xfrm flipV="1">
              <a:off x="13059" y="6942"/>
              <a:ext cx="2433" cy="983"/>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9" name="直接箭头连接符 11"/>
            <p:cNvCxnSpPr>
              <a:endCxn id="15" idx="1"/>
            </p:cNvCxnSpPr>
            <p:nvPr/>
          </p:nvCxnSpPr>
          <p:spPr>
            <a:xfrm flipV="1">
              <a:off x="13100" y="6131"/>
              <a:ext cx="2370" cy="151"/>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sp>
          <p:nvSpPr>
            <p:cNvPr id="21" name="文本框 32"/>
            <p:cNvSpPr txBox="1"/>
            <p:nvPr/>
          </p:nvSpPr>
          <p:spPr>
            <a:xfrm>
              <a:off x="15465" y="3502"/>
              <a:ext cx="1972"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物理</a:t>
              </a: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内存</a:t>
              </a:r>
            </a:p>
          </p:txBody>
        </p:sp>
        <p:sp>
          <p:nvSpPr>
            <p:cNvPr id="22" name="矩形 34"/>
            <p:cNvSpPr/>
            <p:nvPr/>
          </p:nvSpPr>
          <p:spPr>
            <a:xfrm>
              <a:off x="15470" y="6130"/>
              <a:ext cx="1968" cy="830"/>
            </a:xfrm>
            <a:prstGeom prst="rect">
              <a:avLst/>
            </a:prstGeom>
            <a:pattFill prst="pct5">
              <a:fgClr>
                <a:schemeClr val="accent1"/>
              </a:fgClr>
              <a:bgClr>
                <a:schemeClr val="bg1"/>
              </a:bgClr>
            </a:patt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3" name="矩形 35"/>
            <p:cNvSpPr/>
            <p:nvPr/>
          </p:nvSpPr>
          <p:spPr>
            <a:xfrm>
              <a:off x="15465" y="4757"/>
              <a:ext cx="1968" cy="682"/>
            </a:xfrm>
            <a:prstGeom prst="rect">
              <a:avLst/>
            </a:prstGeom>
            <a:pattFill prst="pct5">
              <a:fgClr>
                <a:schemeClr val="accent1"/>
              </a:fgClr>
              <a:bgClr>
                <a:schemeClr val="bg1"/>
              </a:bgClr>
            </a:patt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8" name="文本框 32"/>
            <p:cNvSpPr txBox="1"/>
            <p:nvPr/>
          </p:nvSpPr>
          <p:spPr>
            <a:xfrm>
              <a:off x="10041" y="5480"/>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3000</a:t>
              </a:r>
            </a:p>
          </p:txBody>
        </p:sp>
        <p:sp>
          <p:nvSpPr>
            <p:cNvPr id="29" name="文本框 32"/>
            <p:cNvSpPr txBox="1"/>
            <p:nvPr/>
          </p:nvSpPr>
          <p:spPr>
            <a:xfrm>
              <a:off x="10073" y="410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1000</a:t>
              </a:r>
            </a:p>
          </p:txBody>
        </p:sp>
        <p:sp>
          <p:nvSpPr>
            <p:cNvPr id="30" name="文本框 32"/>
            <p:cNvSpPr txBox="1"/>
            <p:nvPr/>
          </p:nvSpPr>
          <p:spPr>
            <a:xfrm>
              <a:off x="10031" y="7600"/>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8000</a:t>
              </a:r>
            </a:p>
          </p:txBody>
        </p:sp>
        <p:sp>
          <p:nvSpPr>
            <p:cNvPr id="31" name="文本框 32"/>
            <p:cNvSpPr txBox="1"/>
            <p:nvPr/>
          </p:nvSpPr>
          <p:spPr>
            <a:xfrm>
              <a:off x="10063" y="604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5000</a:t>
              </a:r>
            </a:p>
          </p:txBody>
        </p:sp>
        <p:sp>
          <p:nvSpPr>
            <p:cNvPr id="33" name="文本框 32"/>
            <p:cNvSpPr txBox="1"/>
            <p:nvPr/>
          </p:nvSpPr>
          <p:spPr>
            <a:xfrm>
              <a:off x="17533" y="396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0000</a:t>
              </a:r>
            </a:p>
          </p:txBody>
        </p:sp>
        <p:sp>
          <p:nvSpPr>
            <p:cNvPr id="36" name="文本框 35"/>
            <p:cNvSpPr txBox="1"/>
            <p:nvPr/>
          </p:nvSpPr>
          <p:spPr>
            <a:xfrm>
              <a:off x="17553" y="448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1000</a:t>
              </a:r>
            </a:p>
          </p:txBody>
        </p:sp>
        <p:sp>
          <p:nvSpPr>
            <p:cNvPr id="37" name="文本框 36"/>
            <p:cNvSpPr txBox="1"/>
            <p:nvPr/>
          </p:nvSpPr>
          <p:spPr>
            <a:xfrm>
              <a:off x="17553" y="510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3000</a:t>
              </a:r>
            </a:p>
          </p:txBody>
        </p:sp>
        <p:sp>
          <p:nvSpPr>
            <p:cNvPr id="38" name="文本框 37"/>
            <p:cNvSpPr txBox="1"/>
            <p:nvPr/>
          </p:nvSpPr>
          <p:spPr>
            <a:xfrm>
              <a:off x="17533" y="582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5000</a:t>
              </a:r>
            </a:p>
          </p:txBody>
        </p:sp>
        <p:sp>
          <p:nvSpPr>
            <p:cNvPr id="39" name="文本框 38"/>
            <p:cNvSpPr txBox="1"/>
            <p:nvPr/>
          </p:nvSpPr>
          <p:spPr>
            <a:xfrm>
              <a:off x="17533" y="662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8000</a:t>
              </a:r>
            </a:p>
          </p:txBody>
        </p:sp>
      </p:gr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虚拟地址</a:t>
            </a:r>
            <a:r>
              <a:rPr lang="en-US" altLang="zh-CN" dirty="0"/>
              <a:t>.</a:t>
            </a:r>
            <a:endParaRPr lang="zh-CN" altLang="en-US" dirty="0"/>
          </a:p>
        </p:txBody>
      </p:sp>
      <p:sp>
        <p:nvSpPr>
          <p:cNvPr id="3" name="内容占位符 2"/>
          <p:cNvSpPr>
            <a:spLocks noGrp="1"/>
          </p:cNvSpPr>
          <p:nvPr>
            <p:ph idx="1"/>
          </p:nvPr>
        </p:nvSpPr>
        <p:spPr>
          <a:xfrm>
            <a:off x="609600" y="1183640"/>
            <a:ext cx="10972800" cy="5043170"/>
          </a:xfrm>
        </p:spPr>
        <p:txBody>
          <a:bodyPr>
            <a:normAutofit/>
          </a:bodyPr>
          <a:lstStyle/>
          <a:p>
            <a:pPr>
              <a:lnSpc>
                <a:spcPct val="130000"/>
              </a:lnSpc>
            </a:pPr>
            <a:r>
              <a:rPr lang="zh-CN" altLang="en-US" sz="3200" dirty="0">
                <a:highlight>
                  <a:srgbClr val="FFFF00"/>
                </a:highlight>
              </a:rPr>
              <a:t>内存管理单元</a:t>
            </a:r>
            <a:r>
              <a:rPr lang="en-US" altLang="zh-CN" sz="3200" dirty="0">
                <a:highlight>
                  <a:srgbClr val="FFFF00"/>
                </a:highlight>
              </a:rPr>
              <a:t>(MMU)</a:t>
            </a:r>
          </a:p>
          <a:p>
            <a:pPr lvl="1">
              <a:lnSpc>
                <a:spcPct val="130000"/>
              </a:lnSpc>
            </a:pPr>
            <a:r>
              <a:rPr lang="zh-CN" altLang="en-US" sz="2800" dirty="0"/>
              <a:t>程序仍然认为自己独占内存</a:t>
            </a:r>
          </a:p>
          <a:p>
            <a:pPr lvl="1">
              <a:lnSpc>
                <a:spcPct val="130000"/>
              </a:lnSpc>
            </a:pPr>
            <a:r>
              <a:rPr lang="zh-CN" altLang="en-US" sz="2800" dirty="0"/>
              <a:t>系统知道程序在物理地址空间中的位置</a:t>
            </a:r>
            <a:endParaRPr lang="en-US" altLang="zh-CN" sz="2800" dirty="0"/>
          </a:p>
          <a:p>
            <a:pPr lvl="1">
              <a:lnSpc>
                <a:spcPct val="130000"/>
              </a:lnSpc>
            </a:pPr>
            <a:r>
              <a:rPr lang="en-US" altLang="zh-CN" sz="2800" dirty="0"/>
              <a:t>MMU</a:t>
            </a:r>
            <a:r>
              <a:rPr lang="zh-CN" altLang="en-US" sz="2800" dirty="0"/>
              <a:t>将程序中的地址变成物理地址</a:t>
            </a:r>
          </a:p>
        </p:txBody>
      </p:sp>
      <p:grpSp>
        <p:nvGrpSpPr>
          <p:cNvPr id="42" name="组合 41"/>
          <p:cNvGrpSpPr/>
          <p:nvPr/>
        </p:nvGrpSpPr>
        <p:grpSpPr>
          <a:xfrm>
            <a:off x="2770849" y="3674431"/>
            <a:ext cx="8483330" cy="2534437"/>
            <a:chOff x="10031" y="3502"/>
            <a:chExt cx="8547" cy="5357"/>
          </a:xfrm>
        </p:grpSpPr>
        <p:sp>
          <p:nvSpPr>
            <p:cNvPr id="13" name="文本框 1"/>
            <p:cNvSpPr txBox="1"/>
            <p:nvPr/>
          </p:nvSpPr>
          <p:spPr>
            <a:xfrm>
              <a:off x="11112" y="4250"/>
              <a:ext cx="2005" cy="1553"/>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程序</a:t>
              </a: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i</a:t>
              </a:r>
            </a:p>
          </p:txBody>
        </p:sp>
        <p:sp>
          <p:nvSpPr>
            <p:cNvPr id="14" name="文本框 2"/>
            <p:cNvSpPr txBox="1"/>
            <p:nvPr/>
          </p:nvSpPr>
          <p:spPr>
            <a:xfrm>
              <a:off x="11098" y="6279"/>
              <a:ext cx="2005" cy="1673"/>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程序</a:t>
              </a: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j</a:t>
              </a:r>
            </a:p>
          </p:txBody>
        </p:sp>
        <p:sp>
          <p:nvSpPr>
            <p:cNvPr id="15" name="文本框 3"/>
            <p:cNvSpPr txBox="1"/>
            <p:nvPr/>
          </p:nvSpPr>
          <p:spPr>
            <a:xfrm>
              <a:off x="15470" y="4241"/>
              <a:ext cx="1965" cy="3780"/>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just"/>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 </a:t>
              </a:r>
            </a:p>
          </p:txBody>
        </p:sp>
        <p:cxnSp>
          <p:nvCxnSpPr>
            <p:cNvPr id="16" name="直接箭头连接符 8"/>
            <p:cNvCxnSpPr/>
            <p:nvPr/>
          </p:nvCxnSpPr>
          <p:spPr>
            <a:xfrm>
              <a:off x="13080" y="4290"/>
              <a:ext cx="2412" cy="499"/>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7" name="直接箭头连接符 9"/>
            <p:cNvCxnSpPr/>
            <p:nvPr/>
          </p:nvCxnSpPr>
          <p:spPr>
            <a:xfrm flipV="1">
              <a:off x="13100" y="5456"/>
              <a:ext cx="2370" cy="333"/>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8" name="直接箭头连接符 10"/>
            <p:cNvCxnSpPr/>
            <p:nvPr/>
          </p:nvCxnSpPr>
          <p:spPr>
            <a:xfrm flipV="1">
              <a:off x="13059" y="6942"/>
              <a:ext cx="2433" cy="983"/>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9" name="直接箭头连接符 11"/>
            <p:cNvCxnSpPr>
              <a:endCxn id="15" idx="1"/>
            </p:cNvCxnSpPr>
            <p:nvPr/>
          </p:nvCxnSpPr>
          <p:spPr>
            <a:xfrm flipV="1">
              <a:off x="13100" y="6131"/>
              <a:ext cx="2370" cy="151"/>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sp>
          <p:nvSpPr>
            <p:cNvPr id="20" name="文本框 26"/>
            <p:cNvSpPr txBox="1"/>
            <p:nvPr/>
          </p:nvSpPr>
          <p:spPr>
            <a:xfrm>
              <a:off x="13528" y="8306"/>
              <a:ext cx="1722"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MMU</a:t>
              </a:r>
            </a:p>
          </p:txBody>
        </p:sp>
        <p:sp>
          <p:nvSpPr>
            <p:cNvPr id="21" name="文本框 32"/>
            <p:cNvSpPr txBox="1"/>
            <p:nvPr/>
          </p:nvSpPr>
          <p:spPr>
            <a:xfrm>
              <a:off x="15465" y="3502"/>
              <a:ext cx="1972"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物理</a:t>
              </a: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内存</a:t>
              </a:r>
            </a:p>
          </p:txBody>
        </p:sp>
        <p:sp>
          <p:nvSpPr>
            <p:cNvPr id="22" name="矩形 34"/>
            <p:cNvSpPr/>
            <p:nvPr/>
          </p:nvSpPr>
          <p:spPr>
            <a:xfrm>
              <a:off x="15470" y="6130"/>
              <a:ext cx="1968" cy="830"/>
            </a:xfrm>
            <a:prstGeom prst="rect">
              <a:avLst/>
            </a:prstGeom>
            <a:pattFill prst="pct5">
              <a:fgClr>
                <a:schemeClr val="accent1"/>
              </a:fgClr>
              <a:bgClr>
                <a:schemeClr val="bg1"/>
              </a:bgClr>
            </a:patt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3" name="矩形 35"/>
            <p:cNvSpPr/>
            <p:nvPr/>
          </p:nvSpPr>
          <p:spPr>
            <a:xfrm>
              <a:off x="15465" y="4757"/>
              <a:ext cx="1968" cy="682"/>
            </a:xfrm>
            <a:prstGeom prst="rect">
              <a:avLst/>
            </a:prstGeom>
            <a:pattFill prst="pct5">
              <a:fgClr>
                <a:schemeClr val="accent1"/>
              </a:fgClr>
              <a:bgClr>
                <a:schemeClr val="bg1"/>
              </a:bgClr>
            </a:patt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8" name="文本框 32"/>
            <p:cNvSpPr txBox="1"/>
            <p:nvPr/>
          </p:nvSpPr>
          <p:spPr>
            <a:xfrm>
              <a:off x="10041" y="5480"/>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2000</a:t>
              </a:r>
            </a:p>
          </p:txBody>
        </p:sp>
        <p:sp>
          <p:nvSpPr>
            <p:cNvPr id="29" name="文本框 32"/>
            <p:cNvSpPr txBox="1"/>
            <p:nvPr/>
          </p:nvSpPr>
          <p:spPr>
            <a:xfrm>
              <a:off x="10073" y="410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0000</a:t>
              </a:r>
            </a:p>
          </p:txBody>
        </p:sp>
        <p:sp>
          <p:nvSpPr>
            <p:cNvPr id="30" name="文本框 32"/>
            <p:cNvSpPr txBox="1"/>
            <p:nvPr/>
          </p:nvSpPr>
          <p:spPr>
            <a:xfrm>
              <a:off x="10031" y="7600"/>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3000</a:t>
              </a:r>
            </a:p>
          </p:txBody>
        </p:sp>
        <p:sp>
          <p:nvSpPr>
            <p:cNvPr id="31" name="文本框 32"/>
            <p:cNvSpPr txBox="1"/>
            <p:nvPr/>
          </p:nvSpPr>
          <p:spPr>
            <a:xfrm>
              <a:off x="10063" y="604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0000</a:t>
              </a:r>
            </a:p>
          </p:txBody>
        </p:sp>
        <p:sp>
          <p:nvSpPr>
            <p:cNvPr id="33" name="文本框 32"/>
            <p:cNvSpPr txBox="1"/>
            <p:nvPr/>
          </p:nvSpPr>
          <p:spPr>
            <a:xfrm>
              <a:off x="17533" y="396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0000</a:t>
              </a:r>
            </a:p>
          </p:txBody>
        </p:sp>
        <p:sp>
          <p:nvSpPr>
            <p:cNvPr id="36" name="文本框 35"/>
            <p:cNvSpPr txBox="1"/>
            <p:nvPr/>
          </p:nvSpPr>
          <p:spPr>
            <a:xfrm>
              <a:off x="17553" y="448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1000</a:t>
              </a:r>
            </a:p>
          </p:txBody>
        </p:sp>
        <p:sp>
          <p:nvSpPr>
            <p:cNvPr id="37" name="文本框 36"/>
            <p:cNvSpPr txBox="1"/>
            <p:nvPr/>
          </p:nvSpPr>
          <p:spPr>
            <a:xfrm>
              <a:off x="17553" y="510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3000</a:t>
              </a:r>
            </a:p>
          </p:txBody>
        </p:sp>
        <p:sp>
          <p:nvSpPr>
            <p:cNvPr id="38" name="文本框 37"/>
            <p:cNvSpPr txBox="1"/>
            <p:nvPr/>
          </p:nvSpPr>
          <p:spPr>
            <a:xfrm>
              <a:off x="17533" y="582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5000</a:t>
              </a:r>
            </a:p>
          </p:txBody>
        </p:sp>
        <p:sp>
          <p:nvSpPr>
            <p:cNvPr id="39" name="文本框 38"/>
            <p:cNvSpPr txBox="1"/>
            <p:nvPr/>
          </p:nvSpPr>
          <p:spPr>
            <a:xfrm>
              <a:off x="17533" y="662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8000</a:t>
              </a:r>
            </a:p>
          </p:txBody>
        </p:sp>
      </p:gr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虚拟地址</a:t>
            </a:r>
            <a:r>
              <a:rPr lang="en-US" altLang="zh-CN" sz="4000" dirty="0"/>
              <a:t>..</a:t>
            </a:r>
            <a:endParaRPr lang="zh-CN" altLang="en-US" sz="4000" dirty="0"/>
          </a:p>
        </p:txBody>
      </p:sp>
      <p:sp>
        <p:nvSpPr>
          <p:cNvPr id="3" name="内容占位符 2"/>
          <p:cNvSpPr>
            <a:spLocks noGrp="1"/>
          </p:cNvSpPr>
          <p:nvPr>
            <p:ph idx="1"/>
          </p:nvPr>
        </p:nvSpPr>
        <p:spPr>
          <a:xfrm>
            <a:off x="609600" y="1183640"/>
            <a:ext cx="10972800" cy="5043170"/>
          </a:xfrm>
        </p:spPr>
        <p:txBody>
          <a:bodyPr>
            <a:normAutofit/>
          </a:bodyPr>
          <a:lstStyle/>
          <a:p>
            <a:r>
              <a:rPr lang="zh-CN" altLang="en-US" sz="3200" dirty="0">
                <a:highlight>
                  <a:srgbClr val="FFFF00"/>
                </a:highlight>
              </a:rPr>
              <a:t>虚拟地址</a:t>
            </a:r>
            <a:endParaRPr lang="zh-CN" altLang="en-US" dirty="0">
              <a:highlight>
                <a:srgbClr val="FFFF00"/>
              </a:highlight>
            </a:endParaRPr>
          </a:p>
          <a:p>
            <a:pPr lvl="1"/>
            <a:r>
              <a:rPr lang="zh-CN" altLang="en-US" sz="2800" dirty="0">
                <a:highlight>
                  <a:srgbClr val="FFFF00"/>
                </a:highlight>
                <a:sym typeface="+mn-ea"/>
              </a:rPr>
              <a:t>程序中使用的地址</a:t>
            </a:r>
            <a:endParaRPr lang="zh-CN" altLang="en-US" sz="2800" dirty="0">
              <a:highlight>
                <a:srgbClr val="FFFF00"/>
              </a:highlight>
            </a:endParaRPr>
          </a:p>
          <a:p>
            <a:pPr lvl="1"/>
            <a:r>
              <a:rPr lang="en-US" altLang="zh-CN" sz="2800" dirty="0">
                <a:highlight>
                  <a:srgbClr val="FFFF00"/>
                </a:highlight>
                <a:sym typeface="+mn-ea"/>
              </a:rPr>
              <a:t>CPU</a:t>
            </a:r>
            <a:r>
              <a:rPr lang="zh-CN" altLang="en-US" sz="2800" dirty="0">
                <a:highlight>
                  <a:srgbClr val="FFFF00"/>
                </a:highlight>
                <a:sym typeface="+mn-ea"/>
              </a:rPr>
              <a:t>从指令中解析出来的地址</a:t>
            </a:r>
            <a:endParaRPr lang="zh-CN" altLang="en-US" sz="2800" dirty="0">
              <a:highlight>
                <a:srgbClr val="FFFF00"/>
              </a:highlight>
            </a:endParaRPr>
          </a:p>
          <a:p>
            <a:r>
              <a:rPr lang="zh-CN" altLang="en-US" sz="3200" dirty="0"/>
              <a:t>地址变换</a:t>
            </a:r>
          </a:p>
          <a:p>
            <a:pPr lvl="1"/>
            <a:r>
              <a:rPr lang="zh-CN" altLang="en-US" sz="2800" dirty="0"/>
              <a:t>虚拟地址</a:t>
            </a:r>
            <a:r>
              <a:rPr lang="en-US" altLang="zh-CN" sz="2800" dirty="0"/>
              <a:t>----&gt;</a:t>
            </a:r>
            <a:r>
              <a:rPr lang="zh-CN" altLang="en-US" sz="2800" dirty="0"/>
              <a:t>物理地址</a:t>
            </a:r>
          </a:p>
          <a:p>
            <a:pPr lvl="1"/>
            <a:r>
              <a:rPr lang="en-US" altLang="zh-CN" sz="2800" dirty="0"/>
              <a:t>MMU</a:t>
            </a:r>
            <a:r>
              <a:rPr lang="zh-CN" altLang="en-US" sz="2800" dirty="0"/>
              <a:t>完成</a:t>
            </a:r>
          </a:p>
        </p:txBody>
      </p:sp>
      <p:grpSp>
        <p:nvGrpSpPr>
          <p:cNvPr id="42" name="组合 41"/>
          <p:cNvGrpSpPr/>
          <p:nvPr/>
        </p:nvGrpSpPr>
        <p:grpSpPr>
          <a:xfrm>
            <a:off x="6134491" y="1642745"/>
            <a:ext cx="5426710" cy="3401060"/>
            <a:chOff x="10031" y="3502"/>
            <a:chExt cx="8546" cy="5356"/>
          </a:xfrm>
        </p:grpSpPr>
        <p:sp>
          <p:nvSpPr>
            <p:cNvPr id="13" name="文本框 1"/>
            <p:cNvSpPr txBox="1"/>
            <p:nvPr/>
          </p:nvSpPr>
          <p:spPr>
            <a:xfrm>
              <a:off x="11112" y="4250"/>
              <a:ext cx="2005" cy="1553"/>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程序</a:t>
              </a: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i</a:t>
              </a:r>
            </a:p>
          </p:txBody>
        </p:sp>
        <p:sp>
          <p:nvSpPr>
            <p:cNvPr id="14" name="文本框 2"/>
            <p:cNvSpPr txBox="1"/>
            <p:nvPr/>
          </p:nvSpPr>
          <p:spPr>
            <a:xfrm>
              <a:off x="11098" y="6279"/>
              <a:ext cx="2005" cy="1673"/>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程序</a:t>
              </a: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j</a:t>
              </a:r>
            </a:p>
          </p:txBody>
        </p:sp>
        <p:sp>
          <p:nvSpPr>
            <p:cNvPr id="15" name="文本框 3"/>
            <p:cNvSpPr txBox="1"/>
            <p:nvPr/>
          </p:nvSpPr>
          <p:spPr>
            <a:xfrm>
              <a:off x="15470" y="4241"/>
              <a:ext cx="1965" cy="3780"/>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just"/>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 </a:t>
              </a:r>
            </a:p>
          </p:txBody>
        </p:sp>
        <p:cxnSp>
          <p:nvCxnSpPr>
            <p:cNvPr id="16" name="直接箭头连接符 8"/>
            <p:cNvCxnSpPr/>
            <p:nvPr/>
          </p:nvCxnSpPr>
          <p:spPr>
            <a:xfrm>
              <a:off x="13080" y="4290"/>
              <a:ext cx="2412" cy="499"/>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7" name="直接箭头连接符 9"/>
            <p:cNvCxnSpPr/>
            <p:nvPr/>
          </p:nvCxnSpPr>
          <p:spPr>
            <a:xfrm flipV="1">
              <a:off x="13100" y="5456"/>
              <a:ext cx="2370" cy="333"/>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8" name="直接箭头连接符 10"/>
            <p:cNvCxnSpPr/>
            <p:nvPr/>
          </p:nvCxnSpPr>
          <p:spPr>
            <a:xfrm flipV="1">
              <a:off x="13059" y="6942"/>
              <a:ext cx="2433" cy="983"/>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9" name="直接箭头连接符 11"/>
            <p:cNvCxnSpPr>
              <a:endCxn id="15" idx="1"/>
            </p:cNvCxnSpPr>
            <p:nvPr/>
          </p:nvCxnSpPr>
          <p:spPr>
            <a:xfrm flipV="1">
              <a:off x="13100" y="6131"/>
              <a:ext cx="2370" cy="151"/>
            </a:xfrm>
            <a:prstGeom prst="straightConnector1">
              <a:avLst/>
            </a:prstGeom>
            <a:noFill/>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sp>
          <p:nvSpPr>
            <p:cNvPr id="20" name="文本框 26"/>
            <p:cNvSpPr txBox="1"/>
            <p:nvPr/>
          </p:nvSpPr>
          <p:spPr>
            <a:xfrm>
              <a:off x="13528" y="8306"/>
              <a:ext cx="1722"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MMU</a:t>
              </a:r>
            </a:p>
          </p:txBody>
        </p:sp>
        <p:sp>
          <p:nvSpPr>
            <p:cNvPr id="21" name="文本框 32"/>
            <p:cNvSpPr txBox="1"/>
            <p:nvPr/>
          </p:nvSpPr>
          <p:spPr>
            <a:xfrm>
              <a:off x="15465" y="3502"/>
              <a:ext cx="1972"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物理</a:t>
              </a:r>
              <a:r>
                <a:rPr lang="zh-CN" alt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内存</a:t>
              </a:r>
            </a:p>
          </p:txBody>
        </p:sp>
        <p:sp>
          <p:nvSpPr>
            <p:cNvPr id="22" name="矩形 34"/>
            <p:cNvSpPr/>
            <p:nvPr/>
          </p:nvSpPr>
          <p:spPr>
            <a:xfrm>
              <a:off x="15470" y="6130"/>
              <a:ext cx="1968" cy="830"/>
            </a:xfrm>
            <a:prstGeom prst="rect">
              <a:avLst/>
            </a:prstGeom>
            <a:pattFill prst="pct5">
              <a:fgClr>
                <a:schemeClr val="accent1"/>
              </a:fgClr>
              <a:bgClr>
                <a:schemeClr val="bg1"/>
              </a:bgClr>
            </a:patt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3" name="矩形 35"/>
            <p:cNvSpPr/>
            <p:nvPr/>
          </p:nvSpPr>
          <p:spPr>
            <a:xfrm>
              <a:off x="15465" y="4757"/>
              <a:ext cx="1968" cy="682"/>
            </a:xfrm>
            <a:prstGeom prst="rect">
              <a:avLst/>
            </a:prstGeom>
            <a:pattFill prst="pct5">
              <a:fgClr>
                <a:schemeClr val="accent1"/>
              </a:fgClr>
              <a:bgClr>
                <a:schemeClr val="bg1"/>
              </a:bgClr>
            </a:patt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8" name="文本框 32"/>
            <p:cNvSpPr txBox="1"/>
            <p:nvPr/>
          </p:nvSpPr>
          <p:spPr>
            <a:xfrm>
              <a:off x="10041" y="5480"/>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2000</a:t>
              </a:r>
            </a:p>
          </p:txBody>
        </p:sp>
        <p:sp>
          <p:nvSpPr>
            <p:cNvPr id="29" name="文本框 32"/>
            <p:cNvSpPr txBox="1"/>
            <p:nvPr/>
          </p:nvSpPr>
          <p:spPr>
            <a:xfrm>
              <a:off x="10073" y="410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0000</a:t>
              </a:r>
            </a:p>
          </p:txBody>
        </p:sp>
        <p:sp>
          <p:nvSpPr>
            <p:cNvPr id="30" name="文本框 32"/>
            <p:cNvSpPr txBox="1"/>
            <p:nvPr/>
          </p:nvSpPr>
          <p:spPr>
            <a:xfrm>
              <a:off x="10031" y="7600"/>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3000</a:t>
              </a:r>
            </a:p>
          </p:txBody>
        </p:sp>
        <p:sp>
          <p:nvSpPr>
            <p:cNvPr id="31" name="文本框 32"/>
            <p:cNvSpPr txBox="1"/>
            <p:nvPr/>
          </p:nvSpPr>
          <p:spPr>
            <a:xfrm>
              <a:off x="10063" y="604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0000</a:t>
              </a:r>
            </a:p>
          </p:txBody>
        </p:sp>
        <p:sp>
          <p:nvSpPr>
            <p:cNvPr id="33" name="文本框 32"/>
            <p:cNvSpPr txBox="1"/>
            <p:nvPr/>
          </p:nvSpPr>
          <p:spPr>
            <a:xfrm>
              <a:off x="17533" y="396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0000</a:t>
              </a:r>
            </a:p>
          </p:txBody>
        </p:sp>
        <p:sp>
          <p:nvSpPr>
            <p:cNvPr id="36" name="文本框 35"/>
            <p:cNvSpPr txBox="1"/>
            <p:nvPr/>
          </p:nvSpPr>
          <p:spPr>
            <a:xfrm>
              <a:off x="17553" y="448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1000</a:t>
              </a:r>
            </a:p>
          </p:txBody>
        </p:sp>
        <p:sp>
          <p:nvSpPr>
            <p:cNvPr id="37" name="文本框 36"/>
            <p:cNvSpPr txBox="1"/>
            <p:nvPr/>
          </p:nvSpPr>
          <p:spPr>
            <a:xfrm>
              <a:off x="17553" y="510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3000</a:t>
              </a:r>
            </a:p>
          </p:txBody>
        </p:sp>
        <p:sp>
          <p:nvSpPr>
            <p:cNvPr id="38" name="文本框 37"/>
            <p:cNvSpPr txBox="1"/>
            <p:nvPr/>
          </p:nvSpPr>
          <p:spPr>
            <a:xfrm>
              <a:off x="17533" y="582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5000</a:t>
              </a:r>
            </a:p>
          </p:txBody>
        </p:sp>
        <p:sp>
          <p:nvSpPr>
            <p:cNvPr id="39" name="文本框 38"/>
            <p:cNvSpPr txBox="1"/>
            <p:nvPr/>
          </p:nvSpPr>
          <p:spPr>
            <a:xfrm>
              <a:off x="17533" y="6622"/>
              <a:ext cx="1025" cy="553"/>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kern="10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8000</a:t>
              </a:r>
            </a:p>
          </p:txBody>
        </p:sp>
        <p:sp>
          <p:nvSpPr>
            <p:cNvPr id="40" name="任意多边形 39"/>
            <p:cNvSpPr/>
            <p:nvPr/>
          </p:nvSpPr>
          <p:spPr>
            <a:xfrm>
              <a:off x="14095" y="4270"/>
              <a:ext cx="587" cy="3593"/>
            </a:xfrm>
            <a:custGeom>
              <a:avLst/>
              <a:gdLst>
                <a:gd name="connisteX0" fmla="*/ 199686 w 372646"/>
                <a:gd name="connsiteY0" fmla="*/ 0 h 2281555"/>
                <a:gd name="connisteX1" fmla="*/ 4106 w 372646"/>
                <a:gd name="connsiteY1" fmla="*/ 638810 h 2281555"/>
                <a:gd name="connisteX2" fmla="*/ 369231 w 372646"/>
                <a:gd name="connsiteY2" fmla="*/ 1525270 h 2281555"/>
                <a:gd name="connisteX3" fmla="*/ 160951 w 372646"/>
                <a:gd name="connsiteY3" fmla="*/ 2281555 h 2281555"/>
              </a:gdLst>
              <a:ahLst/>
              <a:cxnLst>
                <a:cxn ang="0">
                  <a:pos x="connisteX0" y="connsiteY0"/>
                </a:cxn>
                <a:cxn ang="0">
                  <a:pos x="connisteX1" y="connsiteY1"/>
                </a:cxn>
                <a:cxn ang="0">
                  <a:pos x="connisteX2" y="connsiteY2"/>
                </a:cxn>
                <a:cxn ang="0">
                  <a:pos x="connisteX3" y="connsiteY3"/>
                </a:cxn>
              </a:cxnLst>
              <a:rect l="l" t="t" r="r" b="b"/>
              <a:pathLst>
                <a:path w="372646" h="2281555">
                  <a:moveTo>
                    <a:pt x="199687" y="0"/>
                  </a:moveTo>
                  <a:cubicBezTo>
                    <a:pt x="153332" y="109855"/>
                    <a:pt x="-29548" y="334010"/>
                    <a:pt x="4107" y="638810"/>
                  </a:cubicBezTo>
                  <a:cubicBezTo>
                    <a:pt x="37762" y="943610"/>
                    <a:pt x="338117" y="1196975"/>
                    <a:pt x="369232" y="1525270"/>
                  </a:cubicBezTo>
                  <a:cubicBezTo>
                    <a:pt x="400347" y="1853565"/>
                    <a:pt x="209847" y="2148205"/>
                    <a:pt x="160952" y="2281555"/>
                  </a:cubicBezTo>
                </a:path>
              </a:pathLst>
            </a:custGeom>
            <a:noFill/>
            <a:ln w="3810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虚拟地址空间</a:t>
            </a:r>
            <a:r>
              <a:rPr lang="en-US" altLang="zh-CN" sz="4000" dirty="0">
                <a:sym typeface="+mn-ea"/>
              </a:rPr>
              <a:t>.</a:t>
            </a:r>
            <a:endParaRPr lang="zh-CN" altLang="en-US" sz="4000" dirty="0">
              <a:sym typeface="+mn-ea"/>
            </a:endParaRPr>
          </a:p>
        </p:txBody>
      </p:sp>
      <p:sp>
        <p:nvSpPr>
          <p:cNvPr id="3" name="内容占位符 2"/>
          <p:cNvSpPr>
            <a:spLocks noGrp="1"/>
          </p:cNvSpPr>
          <p:nvPr>
            <p:ph idx="1"/>
          </p:nvPr>
        </p:nvSpPr>
        <p:spPr/>
        <p:txBody>
          <a:bodyPr>
            <a:normAutofit fontScale="97500"/>
          </a:bodyPr>
          <a:lstStyle/>
          <a:p>
            <a:r>
              <a:rPr lang="zh-CN" altLang="en-US" sz="3300" dirty="0">
                <a:solidFill>
                  <a:schemeClr val="tx1"/>
                </a:solidFill>
                <a:sym typeface="+mn-ea"/>
              </a:rPr>
              <a:t>虚拟地址的集合构成了虚拟地址空间</a:t>
            </a:r>
          </a:p>
          <a:p>
            <a:r>
              <a:rPr lang="zh-CN" altLang="en-US" sz="3300" dirty="0">
                <a:solidFill>
                  <a:schemeClr val="tx1"/>
                </a:solidFill>
                <a:sym typeface="+mn-ea"/>
              </a:rPr>
              <a:t>每个都运行在自己的虚拟地址空间中</a:t>
            </a:r>
          </a:p>
          <a:p>
            <a:pPr lvl="1"/>
            <a:r>
              <a:rPr lang="zh-CN" altLang="en-US" sz="2900" dirty="0">
                <a:solidFill>
                  <a:schemeClr val="tx1"/>
                </a:solidFill>
                <a:sym typeface="+mn-ea"/>
              </a:rPr>
              <a:t>用户空间</a:t>
            </a:r>
          </a:p>
          <a:p>
            <a:pPr lvl="1" algn="l">
              <a:buClrTx/>
              <a:buSzTx/>
              <a:buFontTx/>
            </a:pPr>
            <a:r>
              <a:rPr lang="zh-CN" altLang="en-US" sz="2900" dirty="0">
                <a:solidFill>
                  <a:schemeClr val="tx1"/>
                </a:solidFill>
                <a:sym typeface="+mn-ea"/>
              </a:rPr>
              <a:t>内核空间</a:t>
            </a:r>
            <a:endParaRPr lang="zh-CN" altLang="en-US" sz="2900" dirty="0">
              <a:solidFill>
                <a:schemeClr val="tx1"/>
              </a:solidFill>
            </a:endParaRPr>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虚拟地址空间</a:t>
            </a:r>
            <a:r>
              <a:rPr lang="en-US" altLang="zh-CN" sz="4000" dirty="0">
                <a:sym typeface="+mn-ea"/>
              </a:rPr>
              <a:t>..</a:t>
            </a:r>
            <a:endParaRPr lang="zh-CN" altLang="en-US" sz="4000" dirty="0">
              <a:sym typeface="+mn-ea"/>
            </a:endParaRPr>
          </a:p>
        </p:txBody>
      </p:sp>
      <p:sp>
        <p:nvSpPr>
          <p:cNvPr id="3" name="内容占位符 2"/>
          <p:cNvSpPr>
            <a:spLocks noGrp="1"/>
          </p:cNvSpPr>
          <p:nvPr>
            <p:ph idx="1"/>
          </p:nvPr>
        </p:nvSpPr>
        <p:spPr/>
        <p:txBody>
          <a:bodyPr>
            <a:normAutofit fontScale="97500"/>
          </a:bodyPr>
          <a:lstStyle/>
          <a:p>
            <a:r>
              <a:rPr lang="zh-CN" altLang="en-US" sz="3300" dirty="0">
                <a:solidFill>
                  <a:schemeClr val="tx1"/>
                </a:solidFill>
                <a:highlight>
                  <a:srgbClr val="FFFF00"/>
                </a:highlight>
              </a:rPr>
              <a:t>虚拟地址空间在</a:t>
            </a:r>
            <a:r>
              <a:rPr lang="en-US" altLang="zh-CN" sz="3300" dirty="0">
                <a:solidFill>
                  <a:schemeClr val="tx1"/>
                </a:solidFill>
                <a:highlight>
                  <a:srgbClr val="FFFF00"/>
                </a:highlight>
              </a:rPr>
              <a:t>ISA</a:t>
            </a:r>
            <a:r>
              <a:rPr lang="zh-CN" altLang="en-US" sz="3300" dirty="0">
                <a:solidFill>
                  <a:schemeClr val="tx1"/>
                </a:solidFill>
                <a:highlight>
                  <a:srgbClr val="FFFF00"/>
                </a:highlight>
              </a:rPr>
              <a:t>中定义</a:t>
            </a:r>
          </a:p>
          <a:p>
            <a:pPr lvl="1"/>
            <a:r>
              <a:rPr lang="zh-CN" altLang="en-US" sz="2900" dirty="0">
                <a:solidFill>
                  <a:schemeClr val="tx1"/>
                </a:solidFill>
                <a:highlight>
                  <a:srgbClr val="FFFF00"/>
                </a:highlight>
              </a:rPr>
              <a:t>说明程序访问内存的方式</a:t>
            </a:r>
          </a:p>
          <a:p>
            <a:pPr lvl="1"/>
            <a:r>
              <a:rPr lang="zh-CN" altLang="en-US" sz="2900" dirty="0">
                <a:solidFill>
                  <a:schemeClr val="tx1"/>
                </a:solidFill>
                <a:highlight>
                  <a:srgbClr val="FFFF00"/>
                </a:highlight>
              </a:rPr>
              <a:t>虚拟地址空间的样式：依据物理地址空间；依据程序设计的需求</a:t>
            </a:r>
            <a:endParaRPr lang="en-US" altLang="zh-CN" sz="2900" dirty="0">
              <a:solidFill>
                <a:schemeClr val="tx1"/>
              </a:solidFill>
              <a:highlight>
                <a:srgbClr val="FFFF00"/>
              </a:highlight>
            </a:endParaRPr>
          </a:p>
          <a:p>
            <a:r>
              <a:rPr lang="zh-CN" altLang="en-US" sz="3300" dirty="0">
                <a:solidFill>
                  <a:schemeClr val="tx1"/>
                </a:solidFill>
                <a:sym typeface="+mn-ea"/>
              </a:rPr>
              <a:t>名空间（名称空间</a:t>
            </a:r>
            <a:r>
              <a:rPr lang="en-US" altLang="zh-CN" sz="3300" dirty="0">
                <a:solidFill>
                  <a:schemeClr val="tx1"/>
                </a:solidFill>
                <a:sym typeface="+mn-ea"/>
              </a:rPr>
              <a:t>/</a:t>
            </a:r>
            <a:r>
              <a:rPr lang="zh-CN" altLang="en-US" sz="3300" dirty="0">
                <a:solidFill>
                  <a:schemeClr val="tx1"/>
                </a:solidFill>
                <a:sym typeface="+mn-ea"/>
              </a:rPr>
              <a:t>名字空间）</a:t>
            </a:r>
            <a:endParaRPr lang="zh-CN" altLang="en-US" sz="3300" dirty="0">
              <a:solidFill>
                <a:schemeClr val="tx1"/>
              </a:solidFill>
            </a:endParaRPr>
          </a:p>
          <a:p>
            <a:pPr lvl="1"/>
            <a:r>
              <a:rPr lang="zh-CN" altLang="en-US" sz="2900" dirty="0">
                <a:solidFill>
                  <a:schemeClr val="tx1"/>
                </a:solidFill>
                <a:sym typeface="+mn-ea"/>
              </a:rPr>
              <a:t>汇编语言</a:t>
            </a:r>
            <a:endParaRPr lang="zh-CN" altLang="en-US" sz="2900" dirty="0">
              <a:solidFill>
                <a:schemeClr val="tx1"/>
              </a:solidFill>
            </a:endParaRPr>
          </a:p>
          <a:p>
            <a:pPr lvl="1"/>
            <a:r>
              <a:rPr lang="zh-CN" altLang="en-US" sz="2900" dirty="0">
                <a:solidFill>
                  <a:schemeClr val="tx1"/>
                </a:solidFill>
                <a:sym typeface="+mn-ea"/>
              </a:rPr>
              <a:t>高级语言</a:t>
            </a:r>
            <a:endParaRPr lang="zh-CN" altLang="en-US" sz="2900" dirty="0">
              <a:solidFill>
                <a:schemeClr val="tx1"/>
              </a:solidFill>
            </a:endParaRPr>
          </a:p>
          <a:p>
            <a:endParaRPr lang="zh-CN" altLang="en-US" sz="2000" dirty="0">
              <a:solidFill>
                <a:schemeClr val="tx1"/>
              </a:solidFill>
            </a:endParaRPr>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166307"/>
            <a:ext cx="10972800" cy="908050"/>
          </a:xfrm>
        </p:spPr>
        <p:txBody>
          <a:bodyPr/>
          <a:lstStyle/>
          <a:p>
            <a:r>
              <a:rPr lang="zh-CN" altLang="en-US" sz="4000" dirty="0"/>
              <a:t>静态重定位</a:t>
            </a:r>
            <a:r>
              <a:rPr lang="en-US" altLang="zh-CN" sz="4000" dirty="0"/>
              <a:t>.</a:t>
            </a:r>
            <a:endParaRPr lang="zh-CN" altLang="en-US" sz="4000" dirty="0"/>
          </a:p>
        </p:txBody>
      </p:sp>
      <p:sp>
        <p:nvSpPr>
          <p:cNvPr id="3" name="内容占位符 2"/>
          <p:cNvSpPr>
            <a:spLocks noGrp="1"/>
          </p:cNvSpPr>
          <p:nvPr>
            <p:ph idx="1"/>
          </p:nvPr>
        </p:nvSpPr>
        <p:spPr>
          <a:xfrm>
            <a:off x="609600" y="1183640"/>
            <a:ext cx="10972800" cy="5037455"/>
          </a:xfrm>
        </p:spPr>
        <p:txBody>
          <a:bodyPr>
            <a:normAutofit lnSpcReduction="10000"/>
          </a:bodyPr>
          <a:lstStyle/>
          <a:p>
            <a:r>
              <a:rPr lang="zh-CN" altLang="en-US" sz="3200" dirty="0">
                <a:sym typeface="+mn-ea"/>
              </a:rPr>
              <a:t>静态重定位</a:t>
            </a:r>
          </a:p>
          <a:p>
            <a:pPr lvl="1"/>
            <a:r>
              <a:rPr lang="zh-CN" altLang="en-US" sz="2800" dirty="0"/>
              <a:t>直接修改模块有关</a:t>
            </a:r>
            <a:endParaRPr lang="en-US" altLang="zh-CN" sz="2800" dirty="0"/>
          </a:p>
          <a:p>
            <a:pPr marL="457200" lvl="1" indent="0">
              <a:buNone/>
            </a:pPr>
            <a:r>
              <a:rPr lang="zh-CN" altLang="en-US" sz="2800" dirty="0"/>
              <a:t>  使用地址的指令</a:t>
            </a:r>
          </a:p>
          <a:p>
            <a:r>
              <a:rPr lang="zh-CN" altLang="en-US" sz="3200" dirty="0">
                <a:highlight>
                  <a:srgbClr val="FFFF00"/>
                </a:highlight>
              </a:rPr>
              <a:t>静态重定位</a:t>
            </a:r>
          </a:p>
          <a:p>
            <a:pPr lvl="1"/>
            <a:r>
              <a:rPr lang="zh-CN" altLang="en-US" sz="2800" dirty="0">
                <a:highlight>
                  <a:srgbClr val="FFFF00"/>
                </a:highlight>
              </a:rPr>
              <a:t>运行前</a:t>
            </a:r>
          </a:p>
          <a:p>
            <a:pPr lvl="1"/>
            <a:r>
              <a:rPr lang="zh-CN" altLang="en-US" sz="2800" dirty="0"/>
              <a:t>重定位</a:t>
            </a:r>
          </a:p>
          <a:p>
            <a:pPr lvl="1"/>
            <a:r>
              <a:rPr lang="zh-CN" altLang="en-US" sz="2800" dirty="0"/>
              <a:t>耗时</a:t>
            </a:r>
          </a:p>
        </p:txBody>
      </p:sp>
      <p:grpSp>
        <p:nvGrpSpPr>
          <p:cNvPr id="15" name="组合 15"/>
          <p:cNvGrpSpPr/>
          <p:nvPr/>
        </p:nvGrpSpPr>
        <p:grpSpPr>
          <a:xfrm>
            <a:off x="4308475" y="1473835"/>
            <a:ext cx="7273925" cy="4260850"/>
            <a:chOff x="2248" y="6965"/>
            <a:chExt cx="6160" cy="2512"/>
          </a:xfrm>
        </p:grpSpPr>
        <p:grpSp>
          <p:nvGrpSpPr>
            <p:cNvPr id="39" name="组合 39"/>
            <p:cNvGrpSpPr/>
            <p:nvPr/>
          </p:nvGrpSpPr>
          <p:grpSpPr>
            <a:xfrm>
              <a:off x="6153" y="7012"/>
              <a:ext cx="1973" cy="2184"/>
              <a:chOff x="2108" y="5168"/>
              <a:chExt cx="1973" cy="2184"/>
            </a:xfrm>
          </p:grpSpPr>
          <p:sp>
            <p:nvSpPr>
              <p:cNvPr id="4" name="矩形 2"/>
              <p:cNvSpPr/>
              <p:nvPr/>
            </p:nvSpPr>
            <p:spPr>
              <a:xfrm>
                <a:off x="2823" y="5272"/>
                <a:ext cx="1259" cy="2081"/>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5" name="文本框 4"/>
              <p:cNvSpPr txBox="1"/>
              <p:nvPr/>
            </p:nvSpPr>
            <p:spPr>
              <a:xfrm>
                <a:off x="2108" y="5168"/>
                <a:ext cx="671"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0</a:t>
                </a:r>
              </a:p>
            </p:txBody>
          </p:sp>
          <p:grpSp>
            <p:nvGrpSpPr>
              <p:cNvPr id="23" name="组合 23"/>
              <p:cNvGrpSpPr/>
              <p:nvPr/>
            </p:nvGrpSpPr>
            <p:grpSpPr>
              <a:xfrm>
                <a:off x="2158" y="6038"/>
                <a:ext cx="1921" cy="1063"/>
                <a:chOff x="2158" y="6038"/>
                <a:chExt cx="1921" cy="1063"/>
              </a:xfrm>
            </p:grpSpPr>
            <p:sp>
              <p:nvSpPr>
                <p:cNvPr id="6" name="文本框 6"/>
                <p:cNvSpPr txBox="1"/>
                <p:nvPr/>
              </p:nvSpPr>
              <p:spPr>
                <a:xfrm>
                  <a:off x="2158" y="6803"/>
                  <a:ext cx="584" cy="299"/>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23000</a:t>
                  </a:r>
                </a:p>
              </p:txBody>
            </p:sp>
            <p:sp>
              <p:nvSpPr>
                <p:cNvPr id="7" name="矩形 3"/>
                <p:cNvSpPr/>
                <p:nvPr/>
              </p:nvSpPr>
              <p:spPr>
                <a:xfrm>
                  <a:off x="2821" y="6174"/>
                  <a:ext cx="1259" cy="829"/>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8" name="文本框 5"/>
                <p:cNvSpPr txBox="1"/>
                <p:nvPr/>
              </p:nvSpPr>
              <p:spPr>
                <a:xfrm>
                  <a:off x="2176" y="6038"/>
                  <a:ext cx="584"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10000</a:t>
                  </a:r>
                </a:p>
              </p:txBody>
            </p:sp>
            <p:sp>
              <p:nvSpPr>
                <p:cNvPr id="9" name="文本框 7"/>
                <p:cNvSpPr txBox="1"/>
                <p:nvPr/>
              </p:nvSpPr>
              <p:spPr>
                <a:xfrm>
                  <a:off x="2856" y="6550"/>
                  <a:ext cx="1191"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MOV AX, [10500]</a:t>
                  </a:r>
                </a:p>
              </p:txBody>
            </p:sp>
            <p:sp>
              <p:nvSpPr>
                <p:cNvPr id="10" name="文本框 8"/>
                <p:cNvSpPr txBox="1"/>
                <p:nvPr/>
              </p:nvSpPr>
              <p:spPr>
                <a:xfrm>
                  <a:off x="2167" y="6231"/>
                  <a:ext cx="584"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10500</a:t>
                  </a:r>
                </a:p>
              </p:txBody>
            </p:sp>
            <p:sp>
              <p:nvSpPr>
                <p:cNvPr id="11" name="矩形 9"/>
                <p:cNvSpPr/>
                <p:nvPr/>
              </p:nvSpPr>
              <p:spPr>
                <a:xfrm>
                  <a:off x="2819" y="6323"/>
                  <a:ext cx="1259" cy="120"/>
                </a:xfrm>
                <a:prstGeom prst="rect">
                  <a:avLst/>
                </a:prstGeom>
                <a:solidFill>
                  <a:schemeClr val="bg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sp>
          </p:grpSp>
        </p:grpSp>
        <p:sp>
          <p:nvSpPr>
            <p:cNvPr id="43" name="文本框 43"/>
            <p:cNvSpPr txBox="1"/>
            <p:nvPr/>
          </p:nvSpPr>
          <p:spPr>
            <a:xfrm>
              <a:off x="6464" y="9237"/>
              <a:ext cx="1944" cy="202"/>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ctr"/>
              <a:r>
                <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rPr>
                <a:t>图3 </a:t>
              </a:r>
              <a:r>
                <a:rPr lang="en-US" altLang="zh-CN" sz="1600" kern="100" dirty="0" err="1">
                  <a:latin typeface="Calibri" panose="020F0502020204030204"/>
                  <a:ea typeface="宋体" panose="02010600030101010101" pitchFamily="2" charset="-122"/>
                  <a:cs typeface="Times New Roman" panose="02020603050405020304"/>
                  <a:sym typeface="Times New Roman" panose="02020603050405020304"/>
                </a:rPr>
                <a:t>重定位后的用户程序</a:t>
              </a:r>
              <a:endPar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endParaRPr>
            </a:p>
          </p:txBody>
        </p:sp>
        <p:grpSp>
          <p:nvGrpSpPr>
            <p:cNvPr id="24" name="组合 24"/>
            <p:cNvGrpSpPr/>
            <p:nvPr/>
          </p:nvGrpSpPr>
          <p:grpSpPr>
            <a:xfrm>
              <a:off x="2248" y="6971"/>
              <a:ext cx="1921" cy="1063"/>
              <a:chOff x="2158" y="6038"/>
              <a:chExt cx="1921" cy="1063"/>
            </a:xfrm>
          </p:grpSpPr>
          <p:sp>
            <p:nvSpPr>
              <p:cNvPr id="25" name="文本框 6"/>
              <p:cNvSpPr txBox="1"/>
              <p:nvPr/>
            </p:nvSpPr>
            <p:spPr>
              <a:xfrm>
                <a:off x="2158" y="6803"/>
                <a:ext cx="584" cy="299"/>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13000</a:t>
                </a:r>
              </a:p>
            </p:txBody>
          </p:sp>
          <p:sp>
            <p:nvSpPr>
              <p:cNvPr id="26" name="矩形 3"/>
              <p:cNvSpPr/>
              <p:nvPr/>
            </p:nvSpPr>
            <p:spPr>
              <a:xfrm>
                <a:off x="2821" y="6174"/>
                <a:ext cx="1259" cy="829"/>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7" name="文本框 5"/>
              <p:cNvSpPr txBox="1"/>
              <p:nvPr/>
            </p:nvSpPr>
            <p:spPr>
              <a:xfrm>
                <a:off x="2176" y="6038"/>
                <a:ext cx="584"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0</a:t>
                </a:r>
              </a:p>
            </p:txBody>
          </p:sp>
          <p:sp>
            <p:nvSpPr>
              <p:cNvPr id="28" name="文本框 7"/>
              <p:cNvSpPr txBox="1"/>
              <p:nvPr/>
            </p:nvSpPr>
            <p:spPr>
              <a:xfrm>
                <a:off x="2856" y="6550"/>
                <a:ext cx="1191"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MOV AX, [500]</a:t>
                </a:r>
              </a:p>
            </p:txBody>
          </p:sp>
          <p:sp>
            <p:nvSpPr>
              <p:cNvPr id="29" name="文本框 8"/>
              <p:cNvSpPr txBox="1"/>
              <p:nvPr/>
            </p:nvSpPr>
            <p:spPr>
              <a:xfrm>
                <a:off x="2167" y="6231"/>
                <a:ext cx="584"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500</a:t>
                </a:r>
              </a:p>
            </p:txBody>
          </p:sp>
          <p:sp>
            <p:nvSpPr>
              <p:cNvPr id="30" name="矩形 9"/>
              <p:cNvSpPr/>
              <p:nvPr/>
            </p:nvSpPr>
            <p:spPr>
              <a:xfrm>
                <a:off x="2819" y="6323"/>
                <a:ext cx="1259" cy="120"/>
              </a:xfrm>
              <a:prstGeom prst="rect">
                <a:avLst/>
              </a:prstGeom>
              <a:solidFill>
                <a:schemeClr val="bg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sp>
        </p:grpSp>
        <p:sp>
          <p:nvSpPr>
            <p:cNvPr id="41" name="文本框 41"/>
            <p:cNvSpPr txBox="1"/>
            <p:nvPr/>
          </p:nvSpPr>
          <p:spPr>
            <a:xfrm>
              <a:off x="2378" y="9252"/>
              <a:ext cx="1861" cy="225"/>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ctr"/>
              <a:r>
                <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rPr>
                <a:t>图1 </a:t>
              </a:r>
              <a:r>
                <a:rPr lang="en-US" altLang="zh-CN" sz="1600" kern="100" dirty="0" err="1">
                  <a:latin typeface="Calibri" panose="020F0502020204030204"/>
                  <a:ea typeface="宋体" panose="02010600030101010101" pitchFamily="2" charset="-122"/>
                  <a:cs typeface="Times New Roman" panose="02020603050405020304"/>
                  <a:sym typeface="Times New Roman" panose="02020603050405020304"/>
                </a:rPr>
                <a:t>用户程序的地址空间</a:t>
              </a:r>
              <a:endPar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endParaRPr>
            </a:p>
          </p:txBody>
        </p:sp>
        <p:sp>
          <p:nvSpPr>
            <p:cNvPr id="12" name="矩形 1"/>
            <p:cNvSpPr/>
            <p:nvPr/>
          </p:nvSpPr>
          <p:spPr>
            <a:xfrm>
              <a:off x="2912" y="7937"/>
              <a:ext cx="1254" cy="1262"/>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42" name="文本框 42"/>
            <p:cNvSpPr txBox="1"/>
            <p:nvPr/>
          </p:nvSpPr>
          <p:spPr>
            <a:xfrm>
              <a:off x="4328" y="9237"/>
              <a:ext cx="2047" cy="201"/>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ctr"/>
              <a:r>
                <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rPr>
                <a:t>图2 </a:t>
              </a:r>
              <a:r>
                <a:rPr lang="en-US" altLang="zh-CN" sz="1600" kern="100" dirty="0" err="1">
                  <a:latin typeface="Calibri" panose="020F0502020204030204"/>
                  <a:ea typeface="宋体" panose="02010600030101010101" pitchFamily="2" charset="-122"/>
                  <a:cs typeface="Times New Roman" panose="02020603050405020304"/>
                  <a:sym typeface="Times New Roman" panose="02020603050405020304"/>
                </a:rPr>
                <a:t>装入内存后的用户程序</a:t>
              </a:r>
              <a:endPar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endParaRPr>
            </a:p>
          </p:txBody>
        </p:sp>
        <p:grpSp>
          <p:nvGrpSpPr>
            <p:cNvPr id="48" name="组合 48"/>
            <p:cNvGrpSpPr/>
            <p:nvPr/>
          </p:nvGrpSpPr>
          <p:grpSpPr>
            <a:xfrm>
              <a:off x="4222" y="7104"/>
              <a:ext cx="1923" cy="2090"/>
              <a:chOff x="4466" y="7838"/>
              <a:chExt cx="1923" cy="2090"/>
            </a:xfrm>
          </p:grpSpPr>
          <p:sp>
            <p:nvSpPr>
              <p:cNvPr id="32" name="文本框 6"/>
              <p:cNvSpPr txBox="1"/>
              <p:nvPr/>
            </p:nvSpPr>
            <p:spPr>
              <a:xfrm>
                <a:off x="4466" y="9356"/>
                <a:ext cx="584" cy="299"/>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23000</a:t>
                </a:r>
              </a:p>
            </p:txBody>
          </p:sp>
          <p:sp>
            <p:nvSpPr>
              <p:cNvPr id="33" name="矩形 3"/>
              <p:cNvSpPr/>
              <p:nvPr/>
            </p:nvSpPr>
            <p:spPr>
              <a:xfrm>
                <a:off x="5129" y="8727"/>
                <a:ext cx="1259" cy="829"/>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34" name="文本框 5"/>
              <p:cNvSpPr txBox="1"/>
              <p:nvPr/>
            </p:nvSpPr>
            <p:spPr>
              <a:xfrm>
                <a:off x="4484" y="8591"/>
                <a:ext cx="584"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10000</a:t>
                </a:r>
              </a:p>
            </p:txBody>
          </p:sp>
          <p:sp>
            <p:nvSpPr>
              <p:cNvPr id="35" name="文本框 7"/>
              <p:cNvSpPr txBox="1"/>
              <p:nvPr/>
            </p:nvSpPr>
            <p:spPr>
              <a:xfrm>
                <a:off x="5164" y="9103"/>
                <a:ext cx="1191"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MOV AX, [500]</a:t>
                </a:r>
              </a:p>
            </p:txBody>
          </p:sp>
          <p:sp>
            <p:nvSpPr>
              <p:cNvPr id="36" name="文本框 8"/>
              <p:cNvSpPr txBox="1"/>
              <p:nvPr/>
            </p:nvSpPr>
            <p:spPr>
              <a:xfrm>
                <a:off x="4475" y="8784"/>
                <a:ext cx="584"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10500</a:t>
                </a:r>
              </a:p>
            </p:txBody>
          </p:sp>
          <p:sp>
            <p:nvSpPr>
              <p:cNvPr id="37" name="矩形 9"/>
              <p:cNvSpPr/>
              <p:nvPr/>
            </p:nvSpPr>
            <p:spPr>
              <a:xfrm>
                <a:off x="5127" y="8876"/>
                <a:ext cx="1259" cy="120"/>
              </a:xfrm>
              <a:prstGeom prst="rect">
                <a:avLst/>
              </a:prstGeom>
              <a:solidFill>
                <a:schemeClr val="bg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sp>
          <p:sp>
            <p:nvSpPr>
              <p:cNvPr id="46" name="矩形 46"/>
              <p:cNvSpPr/>
              <p:nvPr/>
            </p:nvSpPr>
            <p:spPr>
              <a:xfrm>
                <a:off x="5129" y="7838"/>
                <a:ext cx="1260" cy="2091"/>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grpSp>
        <p:sp>
          <p:nvSpPr>
            <p:cNvPr id="13" name="文本框 5"/>
            <p:cNvSpPr txBox="1"/>
            <p:nvPr/>
          </p:nvSpPr>
          <p:spPr>
            <a:xfrm>
              <a:off x="4591" y="6965"/>
              <a:ext cx="234"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0</a:t>
              </a:r>
            </a:p>
          </p:txBody>
        </p:sp>
      </p:gr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2-1 </a:t>
            </a:r>
            <a:r>
              <a:rPr lang="zh-CN" altLang="en-US"/>
              <a:t>一个简单的程序</a:t>
            </a:r>
          </a:p>
        </p:txBody>
      </p:sp>
      <p:sp>
        <p:nvSpPr>
          <p:cNvPr id="3" name="副标题 2"/>
          <p:cNvSpPr>
            <a:spLocks noGrp="1"/>
          </p:cNvSpPr>
          <p:nvPr>
            <p:ph type="subTitle" idx="1"/>
          </p:nvPr>
        </p:nvSpPr>
        <p:spPr/>
        <p:txBody>
          <a:bodyPr>
            <a:normAutofit fontScale="62500" lnSpcReduction="20000"/>
          </a:bodyPr>
          <a:lstStyle/>
          <a:p>
            <a:pPr algn="r"/>
            <a:r>
              <a:rPr lang="zh-CN" altLang="en-US"/>
              <a:t>山东大学计算机科学与技术学院</a:t>
            </a:r>
          </a:p>
          <a:p>
            <a:pPr algn="r"/>
            <a:r>
              <a:rPr lang="en-US" altLang="zh-CN"/>
              <a:t>2021 </a:t>
            </a:r>
            <a:r>
              <a:rPr lang="zh-CN" altLang="en-US"/>
              <a:t>春季</a:t>
            </a:r>
          </a:p>
        </p:txBody>
      </p:sp>
    </p:spTree>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166307"/>
            <a:ext cx="10972800" cy="908050"/>
          </a:xfrm>
        </p:spPr>
        <p:txBody>
          <a:bodyPr/>
          <a:lstStyle/>
          <a:p>
            <a:r>
              <a:rPr lang="zh-CN" altLang="en-US" sz="4000" dirty="0"/>
              <a:t>静态重定位</a:t>
            </a:r>
            <a:r>
              <a:rPr lang="en-US" altLang="zh-CN" sz="4000" dirty="0"/>
              <a:t>..</a:t>
            </a:r>
            <a:endParaRPr lang="zh-CN" altLang="en-US" sz="4000" dirty="0"/>
          </a:p>
        </p:txBody>
      </p:sp>
      <p:sp>
        <p:nvSpPr>
          <p:cNvPr id="3" name="内容占位符 2"/>
          <p:cNvSpPr>
            <a:spLocks noGrp="1"/>
          </p:cNvSpPr>
          <p:nvPr>
            <p:ph idx="1"/>
          </p:nvPr>
        </p:nvSpPr>
        <p:spPr>
          <a:xfrm>
            <a:off x="609600" y="1183640"/>
            <a:ext cx="10972800" cy="4987290"/>
          </a:xfrm>
        </p:spPr>
        <p:txBody>
          <a:bodyPr>
            <a:normAutofit/>
          </a:bodyPr>
          <a:lstStyle/>
          <a:p>
            <a:r>
              <a:rPr lang="zh-CN" altLang="en-US" sz="3200" dirty="0"/>
              <a:t>程序位置</a:t>
            </a:r>
          </a:p>
          <a:p>
            <a:pPr lvl="1"/>
            <a:r>
              <a:rPr lang="zh-CN" altLang="en-US" sz="2800" dirty="0">
                <a:highlight>
                  <a:srgbClr val="FFFF00"/>
                </a:highlight>
              </a:rPr>
              <a:t>装入时确定</a:t>
            </a:r>
            <a:endParaRPr lang="en-US" altLang="zh-CN" sz="2800" dirty="0">
              <a:highlight>
                <a:srgbClr val="FFFF00"/>
              </a:highlight>
            </a:endParaRPr>
          </a:p>
          <a:p>
            <a:pPr lvl="1"/>
            <a:r>
              <a:rPr lang="zh-CN" altLang="en-US" sz="2800" dirty="0">
                <a:highlight>
                  <a:srgbClr val="FFFF00"/>
                </a:highlight>
              </a:rPr>
              <a:t>执行时固定</a:t>
            </a:r>
          </a:p>
        </p:txBody>
      </p:sp>
      <p:grpSp>
        <p:nvGrpSpPr>
          <p:cNvPr id="15" name="组合 15"/>
          <p:cNvGrpSpPr/>
          <p:nvPr/>
        </p:nvGrpSpPr>
        <p:grpSpPr>
          <a:xfrm>
            <a:off x="4191000" y="1524635"/>
            <a:ext cx="7154545" cy="4260850"/>
            <a:chOff x="2248" y="6965"/>
            <a:chExt cx="6160" cy="2512"/>
          </a:xfrm>
        </p:grpSpPr>
        <p:grpSp>
          <p:nvGrpSpPr>
            <p:cNvPr id="39" name="组合 39"/>
            <p:cNvGrpSpPr/>
            <p:nvPr/>
          </p:nvGrpSpPr>
          <p:grpSpPr>
            <a:xfrm>
              <a:off x="6111" y="7012"/>
              <a:ext cx="2016" cy="2185"/>
              <a:chOff x="2066" y="5168"/>
              <a:chExt cx="2016" cy="2185"/>
            </a:xfrm>
          </p:grpSpPr>
          <p:sp>
            <p:nvSpPr>
              <p:cNvPr id="4" name="矩形 2"/>
              <p:cNvSpPr/>
              <p:nvPr/>
            </p:nvSpPr>
            <p:spPr>
              <a:xfrm>
                <a:off x="2823" y="5272"/>
                <a:ext cx="1259" cy="2081"/>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5" name="文本框 4"/>
              <p:cNvSpPr txBox="1"/>
              <p:nvPr/>
            </p:nvSpPr>
            <p:spPr>
              <a:xfrm>
                <a:off x="2108" y="5168"/>
                <a:ext cx="671"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0</a:t>
                </a:r>
              </a:p>
            </p:txBody>
          </p:sp>
          <p:grpSp>
            <p:nvGrpSpPr>
              <p:cNvPr id="23" name="组合 23"/>
              <p:cNvGrpSpPr/>
              <p:nvPr/>
            </p:nvGrpSpPr>
            <p:grpSpPr>
              <a:xfrm>
                <a:off x="2066" y="6038"/>
                <a:ext cx="2014" cy="1064"/>
                <a:chOff x="2066" y="6038"/>
                <a:chExt cx="2014" cy="1064"/>
              </a:xfrm>
            </p:grpSpPr>
            <p:sp>
              <p:nvSpPr>
                <p:cNvPr id="6" name="文本框 6"/>
                <p:cNvSpPr txBox="1"/>
                <p:nvPr/>
              </p:nvSpPr>
              <p:spPr>
                <a:xfrm>
                  <a:off x="2066" y="6803"/>
                  <a:ext cx="676" cy="299"/>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23000</a:t>
                  </a:r>
                </a:p>
              </p:txBody>
            </p:sp>
            <p:sp>
              <p:nvSpPr>
                <p:cNvPr id="7" name="矩形 3"/>
                <p:cNvSpPr/>
                <p:nvPr/>
              </p:nvSpPr>
              <p:spPr>
                <a:xfrm>
                  <a:off x="2821" y="6174"/>
                  <a:ext cx="1259" cy="829"/>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8" name="文本框 5"/>
                <p:cNvSpPr txBox="1"/>
                <p:nvPr/>
              </p:nvSpPr>
              <p:spPr>
                <a:xfrm>
                  <a:off x="2100" y="6038"/>
                  <a:ext cx="659"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10000</a:t>
                  </a:r>
                </a:p>
              </p:txBody>
            </p:sp>
            <p:sp>
              <p:nvSpPr>
                <p:cNvPr id="9" name="文本框 7"/>
                <p:cNvSpPr txBox="1"/>
                <p:nvPr/>
              </p:nvSpPr>
              <p:spPr>
                <a:xfrm>
                  <a:off x="2856" y="6550"/>
                  <a:ext cx="1191"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MOV AX, [10500]</a:t>
                  </a:r>
                </a:p>
              </p:txBody>
            </p:sp>
            <p:sp>
              <p:nvSpPr>
                <p:cNvPr id="10" name="文本框 8"/>
                <p:cNvSpPr txBox="1"/>
                <p:nvPr/>
              </p:nvSpPr>
              <p:spPr>
                <a:xfrm>
                  <a:off x="2066" y="6231"/>
                  <a:ext cx="685"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10500</a:t>
                  </a:r>
                </a:p>
              </p:txBody>
            </p:sp>
            <p:sp>
              <p:nvSpPr>
                <p:cNvPr id="11" name="矩形 9"/>
                <p:cNvSpPr/>
                <p:nvPr/>
              </p:nvSpPr>
              <p:spPr>
                <a:xfrm>
                  <a:off x="2819" y="6323"/>
                  <a:ext cx="1259" cy="120"/>
                </a:xfrm>
                <a:prstGeom prst="rect">
                  <a:avLst/>
                </a:prstGeom>
                <a:solidFill>
                  <a:schemeClr val="bg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sp>
          </p:grpSp>
        </p:grpSp>
        <p:sp>
          <p:nvSpPr>
            <p:cNvPr id="43" name="文本框 43"/>
            <p:cNvSpPr txBox="1"/>
            <p:nvPr/>
          </p:nvSpPr>
          <p:spPr>
            <a:xfrm>
              <a:off x="6464" y="9237"/>
              <a:ext cx="1944" cy="202"/>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ctr"/>
              <a:r>
                <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rPr>
                <a:t>图3 </a:t>
              </a:r>
              <a:r>
                <a:rPr lang="en-US" altLang="zh-CN" sz="1600" kern="100" dirty="0" err="1">
                  <a:latin typeface="Calibri" panose="020F0502020204030204"/>
                  <a:ea typeface="宋体" panose="02010600030101010101" pitchFamily="2" charset="-122"/>
                  <a:cs typeface="Times New Roman" panose="02020603050405020304"/>
                  <a:sym typeface="Times New Roman" panose="02020603050405020304"/>
                </a:rPr>
                <a:t>重定位后的用户程序</a:t>
              </a:r>
              <a:endPar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endParaRPr>
            </a:p>
          </p:txBody>
        </p:sp>
        <p:grpSp>
          <p:nvGrpSpPr>
            <p:cNvPr id="24" name="组合 24"/>
            <p:cNvGrpSpPr/>
            <p:nvPr/>
          </p:nvGrpSpPr>
          <p:grpSpPr>
            <a:xfrm>
              <a:off x="2248" y="6971"/>
              <a:ext cx="1921" cy="1063"/>
              <a:chOff x="2158" y="6038"/>
              <a:chExt cx="1921" cy="1063"/>
            </a:xfrm>
          </p:grpSpPr>
          <p:sp>
            <p:nvSpPr>
              <p:cNvPr id="25" name="文本框 6"/>
              <p:cNvSpPr txBox="1"/>
              <p:nvPr/>
            </p:nvSpPr>
            <p:spPr>
              <a:xfrm>
                <a:off x="2158" y="6803"/>
                <a:ext cx="584" cy="299"/>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13000</a:t>
                </a:r>
              </a:p>
            </p:txBody>
          </p:sp>
          <p:sp>
            <p:nvSpPr>
              <p:cNvPr id="26" name="矩形 3"/>
              <p:cNvSpPr/>
              <p:nvPr/>
            </p:nvSpPr>
            <p:spPr>
              <a:xfrm>
                <a:off x="2821" y="6174"/>
                <a:ext cx="1259" cy="829"/>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7" name="文本框 5"/>
              <p:cNvSpPr txBox="1"/>
              <p:nvPr/>
            </p:nvSpPr>
            <p:spPr>
              <a:xfrm>
                <a:off x="2176" y="6038"/>
                <a:ext cx="584"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0</a:t>
                </a:r>
              </a:p>
            </p:txBody>
          </p:sp>
          <p:sp>
            <p:nvSpPr>
              <p:cNvPr id="28" name="文本框 7"/>
              <p:cNvSpPr txBox="1"/>
              <p:nvPr/>
            </p:nvSpPr>
            <p:spPr>
              <a:xfrm>
                <a:off x="2856" y="6550"/>
                <a:ext cx="1191"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MOV AX, [500]</a:t>
                </a:r>
              </a:p>
            </p:txBody>
          </p:sp>
          <p:sp>
            <p:nvSpPr>
              <p:cNvPr id="29" name="文本框 8"/>
              <p:cNvSpPr txBox="1"/>
              <p:nvPr/>
            </p:nvSpPr>
            <p:spPr>
              <a:xfrm>
                <a:off x="2167" y="6231"/>
                <a:ext cx="584"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500</a:t>
                </a:r>
              </a:p>
            </p:txBody>
          </p:sp>
          <p:sp>
            <p:nvSpPr>
              <p:cNvPr id="30" name="矩形 9"/>
              <p:cNvSpPr/>
              <p:nvPr/>
            </p:nvSpPr>
            <p:spPr>
              <a:xfrm>
                <a:off x="2819" y="6323"/>
                <a:ext cx="1259" cy="120"/>
              </a:xfrm>
              <a:prstGeom prst="rect">
                <a:avLst/>
              </a:prstGeom>
              <a:solidFill>
                <a:schemeClr val="bg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sp>
        </p:grpSp>
        <p:sp>
          <p:nvSpPr>
            <p:cNvPr id="41" name="文本框 41"/>
            <p:cNvSpPr txBox="1"/>
            <p:nvPr/>
          </p:nvSpPr>
          <p:spPr>
            <a:xfrm>
              <a:off x="2378" y="9252"/>
              <a:ext cx="1950" cy="225"/>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ctr"/>
              <a:r>
                <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rPr>
                <a:t>图1 </a:t>
              </a:r>
              <a:r>
                <a:rPr lang="en-US" altLang="zh-CN" sz="1600" kern="100" dirty="0" err="1">
                  <a:latin typeface="Calibri" panose="020F0502020204030204"/>
                  <a:ea typeface="宋体" panose="02010600030101010101" pitchFamily="2" charset="-122"/>
                  <a:cs typeface="Times New Roman" panose="02020603050405020304"/>
                  <a:sym typeface="Times New Roman" panose="02020603050405020304"/>
                </a:rPr>
                <a:t>用户程序的地址空间</a:t>
              </a:r>
              <a:endPar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endParaRPr>
            </a:p>
          </p:txBody>
        </p:sp>
        <p:sp>
          <p:nvSpPr>
            <p:cNvPr id="12" name="矩形 1"/>
            <p:cNvSpPr/>
            <p:nvPr/>
          </p:nvSpPr>
          <p:spPr>
            <a:xfrm>
              <a:off x="2912" y="7937"/>
              <a:ext cx="1254" cy="1262"/>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42" name="文本框 42"/>
            <p:cNvSpPr txBox="1"/>
            <p:nvPr/>
          </p:nvSpPr>
          <p:spPr>
            <a:xfrm>
              <a:off x="4328" y="9237"/>
              <a:ext cx="2136" cy="201"/>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ctr"/>
              <a:r>
                <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rPr>
                <a:t>图2 </a:t>
              </a:r>
              <a:r>
                <a:rPr lang="en-US" altLang="zh-CN" sz="1600" kern="100" dirty="0" err="1">
                  <a:latin typeface="Calibri" panose="020F0502020204030204"/>
                  <a:ea typeface="宋体" panose="02010600030101010101" pitchFamily="2" charset="-122"/>
                  <a:cs typeface="Times New Roman" panose="02020603050405020304"/>
                  <a:sym typeface="Times New Roman" panose="02020603050405020304"/>
                </a:rPr>
                <a:t>装入内存后的用户程序</a:t>
              </a:r>
              <a:endParaRPr lang="en-US" altLang="zh-CN" sz="1600" kern="100" dirty="0">
                <a:latin typeface="Calibri" panose="020F0502020204030204"/>
                <a:ea typeface="宋体" panose="02010600030101010101" pitchFamily="2" charset="-122"/>
                <a:cs typeface="Times New Roman" panose="02020603050405020304"/>
                <a:sym typeface="Times New Roman" panose="02020603050405020304"/>
              </a:endParaRPr>
            </a:p>
          </p:txBody>
        </p:sp>
        <p:grpSp>
          <p:nvGrpSpPr>
            <p:cNvPr id="48" name="组合 48"/>
            <p:cNvGrpSpPr/>
            <p:nvPr/>
          </p:nvGrpSpPr>
          <p:grpSpPr>
            <a:xfrm>
              <a:off x="4137" y="7104"/>
              <a:ext cx="2008" cy="2091"/>
              <a:chOff x="4381" y="7838"/>
              <a:chExt cx="2008" cy="2091"/>
            </a:xfrm>
          </p:grpSpPr>
          <p:sp>
            <p:nvSpPr>
              <p:cNvPr id="32" name="文本框 6"/>
              <p:cNvSpPr txBox="1"/>
              <p:nvPr/>
            </p:nvSpPr>
            <p:spPr>
              <a:xfrm>
                <a:off x="4415" y="9356"/>
                <a:ext cx="636" cy="299"/>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23000</a:t>
                </a:r>
              </a:p>
            </p:txBody>
          </p:sp>
          <p:sp>
            <p:nvSpPr>
              <p:cNvPr id="33" name="矩形 3"/>
              <p:cNvSpPr/>
              <p:nvPr/>
            </p:nvSpPr>
            <p:spPr>
              <a:xfrm>
                <a:off x="5129" y="8727"/>
                <a:ext cx="1259" cy="829"/>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34" name="文本框 5"/>
              <p:cNvSpPr txBox="1"/>
              <p:nvPr/>
            </p:nvSpPr>
            <p:spPr>
              <a:xfrm>
                <a:off x="4410" y="8591"/>
                <a:ext cx="659"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10000</a:t>
                </a:r>
              </a:p>
            </p:txBody>
          </p:sp>
          <p:sp>
            <p:nvSpPr>
              <p:cNvPr id="35" name="文本框 7"/>
              <p:cNvSpPr txBox="1"/>
              <p:nvPr/>
            </p:nvSpPr>
            <p:spPr>
              <a:xfrm>
                <a:off x="5164" y="9103"/>
                <a:ext cx="1191"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MOV AX, [500]</a:t>
                </a:r>
              </a:p>
            </p:txBody>
          </p:sp>
          <p:sp>
            <p:nvSpPr>
              <p:cNvPr id="36" name="文本框 8"/>
              <p:cNvSpPr txBox="1"/>
              <p:nvPr/>
            </p:nvSpPr>
            <p:spPr>
              <a:xfrm>
                <a:off x="4381" y="8784"/>
                <a:ext cx="678"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10500</a:t>
                </a:r>
              </a:p>
            </p:txBody>
          </p:sp>
          <p:sp>
            <p:nvSpPr>
              <p:cNvPr id="37" name="矩形 9"/>
              <p:cNvSpPr/>
              <p:nvPr/>
            </p:nvSpPr>
            <p:spPr>
              <a:xfrm>
                <a:off x="5127" y="8876"/>
                <a:ext cx="1259" cy="120"/>
              </a:xfrm>
              <a:prstGeom prst="rect">
                <a:avLst/>
              </a:prstGeom>
              <a:solidFill>
                <a:schemeClr val="bg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sp>
          <p:sp>
            <p:nvSpPr>
              <p:cNvPr id="46" name="矩形 46"/>
              <p:cNvSpPr/>
              <p:nvPr/>
            </p:nvSpPr>
            <p:spPr>
              <a:xfrm>
                <a:off x="5129" y="7838"/>
                <a:ext cx="1260" cy="2091"/>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grpSp>
        <p:sp>
          <p:nvSpPr>
            <p:cNvPr id="13" name="文本框 5"/>
            <p:cNvSpPr txBox="1"/>
            <p:nvPr/>
          </p:nvSpPr>
          <p:spPr>
            <a:xfrm>
              <a:off x="4591" y="6965"/>
              <a:ext cx="234" cy="364"/>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0</a:t>
              </a:r>
            </a:p>
          </p:txBody>
        </p:sp>
      </p:grpSp>
    </p:spTree>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图片 1"/>
          <p:cNvPicPr>
            <a:picLocks noChangeAspect="1"/>
          </p:cNvPicPr>
          <p:nvPr/>
        </p:nvPicPr>
        <p:blipFill>
          <a:blip r:embed="rId2"/>
          <a:srcRect l="59637" t="20743" r="6204" b="19384"/>
          <a:stretch>
            <a:fillRect/>
          </a:stretch>
        </p:blipFill>
        <p:spPr>
          <a:xfrm>
            <a:off x="4577080" y="1884045"/>
            <a:ext cx="6388100" cy="3158490"/>
          </a:xfrm>
          <a:prstGeom prst="rect">
            <a:avLst/>
          </a:prstGeom>
          <a:noFill/>
          <a:ln>
            <a:noFill/>
          </a:ln>
        </p:spPr>
      </p:pic>
      <p:sp>
        <p:nvSpPr>
          <p:cNvPr id="2" name="标题 1"/>
          <p:cNvSpPr>
            <a:spLocks noGrp="1"/>
          </p:cNvSpPr>
          <p:nvPr>
            <p:ph type="title"/>
          </p:nvPr>
        </p:nvSpPr>
        <p:spPr/>
        <p:txBody>
          <a:bodyPr/>
          <a:lstStyle/>
          <a:p>
            <a:r>
              <a:rPr lang="zh-CN" altLang="en-US" sz="4000" dirty="0">
                <a:sym typeface="+mn-ea"/>
              </a:rPr>
              <a:t>动态重定位</a:t>
            </a:r>
            <a:r>
              <a:rPr lang="en-US" altLang="zh-CN" sz="4000" dirty="0">
                <a:sym typeface="+mn-ea"/>
              </a:rPr>
              <a:t>.</a:t>
            </a:r>
            <a:endParaRPr lang="zh-CN" altLang="en-US" sz="4000" dirty="0"/>
          </a:p>
        </p:txBody>
      </p:sp>
      <p:sp>
        <p:nvSpPr>
          <p:cNvPr id="3" name="内容占位符 2"/>
          <p:cNvSpPr>
            <a:spLocks noGrp="1"/>
          </p:cNvSpPr>
          <p:nvPr>
            <p:ph idx="1"/>
          </p:nvPr>
        </p:nvSpPr>
        <p:spPr>
          <a:xfrm>
            <a:off x="609600" y="1183640"/>
            <a:ext cx="10972800" cy="4902200"/>
          </a:xfrm>
        </p:spPr>
        <p:txBody>
          <a:bodyPr>
            <a:normAutofit fontScale="92500" lnSpcReduction="10000"/>
          </a:bodyPr>
          <a:lstStyle/>
          <a:p>
            <a:r>
              <a:rPr lang="zh-CN" altLang="en-US" sz="3300" dirty="0">
                <a:highlight>
                  <a:srgbClr val="FFFF00"/>
                </a:highlight>
              </a:rPr>
              <a:t>动态重定位</a:t>
            </a:r>
          </a:p>
          <a:p>
            <a:pPr lvl="1"/>
            <a:r>
              <a:rPr lang="zh-CN" altLang="en-US" sz="2900" dirty="0">
                <a:highlight>
                  <a:srgbClr val="FFFF00"/>
                </a:highlight>
              </a:rPr>
              <a:t>执行过程中</a:t>
            </a:r>
          </a:p>
          <a:p>
            <a:pPr lvl="1"/>
            <a:r>
              <a:rPr lang="zh-CN" altLang="en-US" sz="2900" dirty="0"/>
              <a:t>每当</a:t>
            </a:r>
            <a:r>
              <a:rPr lang="en-US" altLang="zh-CN" sz="2900" dirty="0"/>
              <a:t>CPU</a:t>
            </a:r>
            <a:r>
              <a:rPr lang="zh-CN" altLang="en-US" sz="2900" dirty="0"/>
              <a:t>访问内存单元时</a:t>
            </a:r>
          </a:p>
          <a:p>
            <a:r>
              <a:rPr lang="zh-CN" altLang="en-US" sz="3300" dirty="0">
                <a:sym typeface="+mn-ea"/>
              </a:rPr>
              <a:t>硬件支持</a:t>
            </a:r>
            <a:endParaRPr lang="zh-CN" altLang="en-US" sz="3300" dirty="0"/>
          </a:p>
          <a:p>
            <a:pPr lvl="1" algn="l">
              <a:buClrTx/>
              <a:buSzTx/>
              <a:buFontTx/>
            </a:pPr>
            <a:r>
              <a:rPr lang="zh-CN" altLang="en-US" sz="2900" dirty="0">
                <a:highlight>
                  <a:srgbClr val="FFFF00"/>
                </a:highlight>
                <a:sym typeface="+mn-ea"/>
              </a:rPr>
              <a:t>基地址寄存器(base)</a:t>
            </a:r>
            <a:endParaRPr lang="zh-CN" altLang="en-US" sz="2900" dirty="0">
              <a:highlight>
                <a:srgbClr val="FFFF00"/>
              </a:highlight>
            </a:endParaRPr>
          </a:p>
          <a:p>
            <a:pPr lvl="1" algn="l">
              <a:buClrTx/>
              <a:buSzTx/>
              <a:buFontTx/>
            </a:pPr>
            <a:r>
              <a:rPr lang="zh-CN" altLang="en-US" sz="2900" dirty="0">
                <a:highlight>
                  <a:srgbClr val="FFFF00"/>
                </a:highlight>
                <a:sym typeface="+mn-ea"/>
              </a:rPr>
              <a:t>限长寄存器(limit)</a:t>
            </a:r>
            <a:endParaRPr lang="zh-CN" altLang="en-US" sz="2900" dirty="0">
              <a:highlight>
                <a:srgbClr val="FFFF00"/>
              </a:highlight>
            </a:endParaRPr>
          </a:p>
          <a:p>
            <a:pPr lvl="1" algn="l">
              <a:buClrTx/>
              <a:buSzTx/>
              <a:buFontTx/>
            </a:pPr>
            <a:r>
              <a:rPr lang="zh-CN" altLang="en-US" sz="2900" dirty="0">
                <a:highlight>
                  <a:srgbClr val="FFFF00"/>
                </a:highlight>
                <a:sym typeface="+mn-ea"/>
              </a:rPr>
              <a:t>MMU</a:t>
            </a:r>
            <a:endParaRPr lang="zh-CN" altLang="en-US" sz="2900" dirty="0">
              <a:highlight>
                <a:srgbClr val="FFFF00"/>
              </a:highlight>
            </a:endParaRPr>
          </a:p>
        </p:txBody>
      </p:sp>
      <p:sp>
        <p:nvSpPr>
          <p:cNvPr id="4" name="矩形 3"/>
          <p:cNvSpPr/>
          <p:nvPr/>
        </p:nvSpPr>
        <p:spPr>
          <a:xfrm>
            <a:off x="4308475" y="732155"/>
            <a:ext cx="4122057" cy="78458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dirty="0"/>
              <a:t>确定进程可合法访问的地址范围</a:t>
            </a:r>
            <a:endParaRPr lang="en-US" altLang="zh-CN" dirty="0"/>
          </a:p>
          <a:p>
            <a:pPr algn="ctr"/>
            <a:r>
              <a:rPr lang="en-US" altLang="zh-CN" dirty="0"/>
              <a:t>base----</a:t>
            </a:r>
            <a:r>
              <a:rPr lang="en-US" altLang="zh-CN" dirty="0" err="1"/>
              <a:t>base+limit</a:t>
            </a:r>
            <a:endParaRPr lang="zh-CN" altLang="en-US" dirty="0"/>
          </a:p>
        </p:txBody>
      </p:sp>
      <p:cxnSp>
        <p:nvCxnSpPr>
          <p:cNvPr id="6" name="直接箭头连接符 5"/>
          <p:cNvCxnSpPr/>
          <p:nvPr/>
        </p:nvCxnSpPr>
        <p:spPr>
          <a:xfrm flipH="1" flipV="1">
            <a:off x="5907405" y="1517015"/>
            <a:ext cx="908685" cy="48069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直接箭头连接符 7"/>
          <p:cNvCxnSpPr/>
          <p:nvPr/>
        </p:nvCxnSpPr>
        <p:spPr>
          <a:xfrm flipH="1" flipV="1">
            <a:off x="6740525" y="1451610"/>
            <a:ext cx="1552575" cy="54610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5" name="文本框 4"/>
          <p:cNvSpPr txBox="1"/>
          <p:nvPr/>
        </p:nvSpPr>
        <p:spPr>
          <a:xfrm>
            <a:off x="4828540" y="5604510"/>
            <a:ext cx="3813810" cy="460375"/>
          </a:xfrm>
          <a:prstGeom prst="rect">
            <a:avLst/>
          </a:prstGeom>
          <a:noFill/>
        </p:spPr>
        <p:txBody>
          <a:bodyPr wrap="square" rtlCol="0">
            <a:spAutoFit/>
          </a:bodyPr>
          <a:lstStyle/>
          <a:p>
            <a:r>
              <a:rPr lang="zh-CN" altLang="en-US" sz="2400">
                <a:solidFill>
                  <a:schemeClr val="accent1">
                    <a:lumMod val="50000"/>
                  </a:schemeClr>
                </a:solidFill>
              </a:rPr>
              <a:t>这两个寄存器由软件设置</a:t>
            </a:r>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2-3 </a:t>
            </a:r>
            <a:r>
              <a:rPr lang="zh-CN" altLang="en-US"/>
              <a:t>访问外设</a:t>
            </a:r>
          </a:p>
        </p:txBody>
      </p:sp>
      <p:sp>
        <p:nvSpPr>
          <p:cNvPr id="3" name="副标题 2"/>
          <p:cNvSpPr>
            <a:spLocks noGrp="1"/>
          </p:cNvSpPr>
          <p:nvPr>
            <p:ph type="subTitle" idx="1"/>
          </p:nvPr>
        </p:nvSpPr>
        <p:spPr/>
        <p:txBody>
          <a:bodyPr>
            <a:normAutofit fontScale="62500" lnSpcReduction="20000"/>
          </a:bodyPr>
          <a:lstStyle/>
          <a:p>
            <a:pPr algn="r"/>
            <a:r>
              <a:rPr lang="zh-CN" altLang="en-US"/>
              <a:t>山东大学计算机科学与技术学院</a:t>
            </a:r>
          </a:p>
          <a:p>
            <a:pPr algn="r"/>
            <a:r>
              <a:rPr lang="en-US" altLang="zh-CN"/>
              <a:t>2021 </a:t>
            </a:r>
            <a:r>
              <a:rPr lang="zh-CN" altLang="en-US"/>
              <a:t>春季</a:t>
            </a:r>
          </a:p>
        </p:txBody>
      </p:sp>
    </p:spTree>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143672"/>
            <a:ext cx="10972800" cy="908050"/>
          </a:xfrm>
        </p:spPr>
        <p:txBody>
          <a:bodyPr/>
          <a:lstStyle/>
          <a:p>
            <a:r>
              <a:rPr lang="zh-CN" altLang="en-US" sz="4000" dirty="0"/>
              <a:t>主要内容</a:t>
            </a:r>
          </a:p>
        </p:txBody>
      </p:sp>
      <p:sp>
        <p:nvSpPr>
          <p:cNvPr id="3" name="内容占位符 2"/>
          <p:cNvSpPr>
            <a:spLocks noGrp="1"/>
          </p:cNvSpPr>
          <p:nvPr>
            <p:ph idx="1"/>
          </p:nvPr>
        </p:nvSpPr>
        <p:spPr>
          <a:xfrm>
            <a:off x="609600" y="975360"/>
            <a:ext cx="10972800" cy="5188585"/>
          </a:xfrm>
        </p:spPr>
        <p:txBody>
          <a:bodyPr>
            <a:normAutofit fontScale="92500"/>
          </a:bodyPr>
          <a:lstStyle/>
          <a:p>
            <a:r>
              <a:rPr lang="en-US" altLang="zh-CN" sz="3200" dirty="0"/>
              <a:t>I/O</a:t>
            </a:r>
            <a:r>
              <a:rPr lang="zh-CN" altLang="en-US" sz="3200" dirty="0"/>
              <a:t>设备</a:t>
            </a:r>
          </a:p>
          <a:p>
            <a:r>
              <a:rPr lang="en-US" altLang="zh-CN" sz="3200" dirty="0"/>
              <a:t>CPU</a:t>
            </a:r>
            <a:r>
              <a:rPr lang="zh-CN" altLang="en-US" sz="3200" dirty="0"/>
              <a:t>与设备的接口</a:t>
            </a:r>
          </a:p>
          <a:p>
            <a:r>
              <a:rPr lang="zh-CN" altLang="en-US" sz="3200" dirty="0"/>
              <a:t>设备控制器</a:t>
            </a:r>
          </a:p>
          <a:p>
            <a:r>
              <a:rPr lang="en-US" altLang="zh-CN" sz="3200" dirty="0">
                <a:sym typeface="+mn-ea"/>
              </a:rPr>
              <a:t>I/O</a:t>
            </a:r>
            <a:r>
              <a:rPr lang="zh-CN" altLang="en-US" sz="3200" dirty="0">
                <a:sym typeface="+mn-ea"/>
              </a:rPr>
              <a:t>接口的意义</a:t>
            </a:r>
            <a:endParaRPr lang="zh-CN" altLang="en-US" sz="3200" dirty="0"/>
          </a:p>
          <a:p>
            <a:r>
              <a:rPr lang="zh-CN" altLang="en-US" sz="3200" dirty="0">
                <a:sym typeface="+mn-ea"/>
              </a:rPr>
              <a:t>输入输出指令</a:t>
            </a:r>
            <a:endParaRPr lang="zh-CN" altLang="en-US" sz="3200" dirty="0"/>
          </a:p>
          <a:p>
            <a:r>
              <a:rPr lang="zh-CN" altLang="en-US" sz="3200" dirty="0"/>
              <a:t>控制方式</a:t>
            </a:r>
          </a:p>
          <a:p>
            <a:r>
              <a:rPr lang="zh-CN" altLang="en-US" sz="3200" dirty="0"/>
              <a:t>驱动程序</a:t>
            </a:r>
          </a:p>
        </p:txBody>
      </p:sp>
    </p:spTree>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a:t>I/O</a:t>
            </a:r>
            <a:r>
              <a:rPr lang="zh-CN" altLang="en-US" sz="4000" dirty="0"/>
              <a:t>设备</a:t>
            </a:r>
          </a:p>
        </p:txBody>
      </p:sp>
      <p:sp>
        <p:nvSpPr>
          <p:cNvPr id="3" name="内容占位符 2"/>
          <p:cNvSpPr>
            <a:spLocks noGrp="1"/>
          </p:cNvSpPr>
          <p:nvPr>
            <p:ph idx="1"/>
          </p:nvPr>
        </p:nvSpPr>
        <p:spPr>
          <a:xfrm>
            <a:off x="609600" y="1183640"/>
            <a:ext cx="10972800" cy="5053330"/>
          </a:xfrm>
        </p:spPr>
        <p:txBody>
          <a:bodyPr>
            <a:normAutofit fontScale="97500"/>
          </a:bodyPr>
          <a:lstStyle/>
          <a:p>
            <a:r>
              <a:rPr lang="zh-CN" altLang="en-US" sz="3300" dirty="0"/>
              <a:t>设备</a:t>
            </a:r>
          </a:p>
          <a:p>
            <a:pPr lvl="1"/>
            <a:r>
              <a:rPr lang="zh-CN" altLang="en-US" sz="2900" dirty="0">
                <a:sym typeface="+mn-ea"/>
              </a:rPr>
              <a:t>用于输入</a:t>
            </a:r>
            <a:r>
              <a:rPr lang="en-US" altLang="zh-CN" sz="2900" dirty="0">
                <a:sym typeface="+mn-ea"/>
              </a:rPr>
              <a:t>/</a:t>
            </a:r>
            <a:r>
              <a:rPr lang="zh-CN" altLang="en-US" sz="2900" dirty="0">
                <a:sym typeface="+mn-ea"/>
              </a:rPr>
              <a:t>输出</a:t>
            </a:r>
          </a:p>
          <a:p>
            <a:pPr lvl="1"/>
            <a:r>
              <a:rPr lang="zh-CN" altLang="en-US" sz="2900" dirty="0"/>
              <a:t>例如：键盘、网卡、打印机、机械臂等等</a:t>
            </a:r>
          </a:p>
          <a:p>
            <a:r>
              <a:rPr lang="zh-CN" altLang="en-US" sz="3300" dirty="0"/>
              <a:t>设备类型</a:t>
            </a:r>
          </a:p>
          <a:p>
            <a:pPr lvl="1"/>
            <a:r>
              <a:rPr lang="zh-CN" altLang="en-US" sz="2900" dirty="0"/>
              <a:t>字符</a:t>
            </a:r>
            <a:r>
              <a:rPr lang="en-US" altLang="zh-CN" sz="2900" dirty="0"/>
              <a:t>/</a:t>
            </a:r>
            <a:r>
              <a:rPr lang="zh-CN" altLang="en-US" sz="2900" dirty="0"/>
              <a:t>块设备：随机</a:t>
            </a:r>
            <a:r>
              <a:rPr lang="en-US" altLang="zh-CN" sz="2900" dirty="0"/>
              <a:t>/</a:t>
            </a:r>
            <a:r>
              <a:rPr lang="zh-CN" altLang="en-US" sz="2900" dirty="0"/>
              <a:t>顺序，是</a:t>
            </a:r>
            <a:r>
              <a:rPr lang="en-US" altLang="zh-CN" sz="2900" dirty="0"/>
              <a:t>/</a:t>
            </a:r>
            <a:r>
              <a:rPr lang="zh-CN" altLang="en-US" sz="2900" dirty="0"/>
              <a:t>否按地址访问</a:t>
            </a:r>
          </a:p>
          <a:p>
            <a:pPr lvl="1"/>
            <a:r>
              <a:rPr lang="zh-CN" altLang="en-US" sz="2900" dirty="0"/>
              <a:t>输入</a:t>
            </a:r>
            <a:r>
              <a:rPr lang="en-US" altLang="zh-CN" sz="2900" dirty="0"/>
              <a:t>/</a:t>
            </a:r>
            <a:r>
              <a:rPr lang="zh-CN" altLang="en-US" sz="2900" dirty="0"/>
              <a:t>输出设备</a:t>
            </a:r>
          </a:p>
        </p:txBody>
      </p:sp>
    </p:spTree>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a:sym typeface="+mn-ea"/>
              </a:rPr>
              <a:t>CPU</a:t>
            </a:r>
            <a:r>
              <a:rPr lang="zh-CN" altLang="en-US" sz="4000" dirty="0">
                <a:sym typeface="+mn-ea"/>
              </a:rPr>
              <a:t>与设备的接口</a:t>
            </a:r>
            <a:r>
              <a:rPr lang="en-US" altLang="zh-CN" sz="4000" dirty="0">
                <a:sym typeface="+mn-ea"/>
              </a:rPr>
              <a:t>.</a:t>
            </a:r>
            <a:endParaRPr lang="zh-CN" altLang="en-US" sz="4000" dirty="0"/>
          </a:p>
        </p:txBody>
      </p:sp>
      <p:sp>
        <p:nvSpPr>
          <p:cNvPr id="3" name="内容占位符 2"/>
          <p:cNvSpPr>
            <a:spLocks noGrp="1"/>
          </p:cNvSpPr>
          <p:nvPr>
            <p:ph idx="1"/>
          </p:nvPr>
        </p:nvSpPr>
        <p:spPr>
          <a:xfrm>
            <a:off x="609600" y="1183640"/>
            <a:ext cx="10972800" cy="5010785"/>
          </a:xfrm>
        </p:spPr>
        <p:txBody>
          <a:bodyPr>
            <a:normAutofit/>
          </a:bodyPr>
          <a:lstStyle/>
          <a:p>
            <a:r>
              <a:rPr lang="zh-CN" altLang="en-US" sz="3200" dirty="0">
                <a:sym typeface="+mn-ea"/>
              </a:rPr>
              <a:t>设备的种类繁多</a:t>
            </a:r>
          </a:p>
          <a:p>
            <a:pPr lvl="1"/>
            <a:r>
              <a:rPr lang="zh-CN" altLang="en-US" sz="2800" dirty="0">
                <a:sym typeface="+mn-ea"/>
              </a:rPr>
              <a:t>数据格式</a:t>
            </a:r>
          </a:p>
          <a:p>
            <a:pPr lvl="1"/>
            <a:r>
              <a:rPr lang="zh-CN" altLang="en-US" sz="2800" dirty="0">
                <a:sym typeface="+mn-ea"/>
              </a:rPr>
              <a:t>传输方式，传输过程的控制方法</a:t>
            </a:r>
          </a:p>
          <a:p>
            <a:pPr lvl="1"/>
            <a:r>
              <a:rPr lang="zh-CN" altLang="en-US" sz="2800" dirty="0">
                <a:sym typeface="+mn-ea"/>
              </a:rPr>
              <a:t>操作方法，接受的命令集合</a:t>
            </a:r>
            <a:endParaRPr lang="zh-CN" altLang="en-US" sz="2800" dirty="0"/>
          </a:p>
        </p:txBody>
      </p:sp>
    </p:spTree>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a:sym typeface="+mn-ea"/>
              </a:rPr>
              <a:t>CPU</a:t>
            </a:r>
            <a:r>
              <a:rPr lang="zh-CN" altLang="en-US" sz="4000" dirty="0">
                <a:sym typeface="+mn-ea"/>
              </a:rPr>
              <a:t>与设备的接口</a:t>
            </a:r>
            <a:r>
              <a:rPr lang="en-US" altLang="zh-CN" sz="4000" dirty="0">
                <a:sym typeface="+mn-ea"/>
              </a:rPr>
              <a:t>..</a:t>
            </a:r>
            <a:endParaRPr lang="zh-CN" altLang="en-US" sz="4000" dirty="0"/>
          </a:p>
        </p:txBody>
      </p:sp>
      <p:sp>
        <p:nvSpPr>
          <p:cNvPr id="3" name="内容占位符 2"/>
          <p:cNvSpPr>
            <a:spLocks noGrp="1"/>
          </p:cNvSpPr>
          <p:nvPr>
            <p:ph idx="1"/>
          </p:nvPr>
        </p:nvSpPr>
        <p:spPr>
          <a:xfrm>
            <a:off x="609600" y="1183640"/>
            <a:ext cx="10972800" cy="5010785"/>
          </a:xfrm>
        </p:spPr>
        <p:txBody>
          <a:bodyPr>
            <a:normAutofit/>
          </a:bodyPr>
          <a:lstStyle/>
          <a:p>
            <a:r>
              <a:rPr lang="en-US" altLang="zh-CN" sz="3200" dirty="0">
                <a:sym typeface="+mn-ea"/>
              </a:rPr>
              <a:t>I/O</a:t>
            </a:r>
            <a:r>
              <a:rPr lang="zh-CN" altLang="en-US" sz="3200" dirty="0">
                <a:sym typeface="+mn-ea"/>
              </a:rPr>
              <a:t>接口</a:t>
            </a:r>
          </a:p>
          <a:p>
            <a:pPr lvl="1"/>
            <a:r>
              <a:rPr lang="zh-CN" altLang="en-US" sz="2800" dirty="0">
                <a:sym typeface="+mn-ea"/>
              </a:rPr>
              <a:t>CPU和外设之间标准通道</a:t>
            </a:r>
          </a:p>
          <a:p>
            <a:pPr lvl="2"/>
            <a:r>
              <a:rPr lang="zh-CN" altLang="en-US" sz="2400" dirty="0">
                <a:sym typeface="+mn-ea"/>
              </a:rPr>
              <a:t>数据格式</a:t>
            </a:r>
          </a:p>
          <a:p>
            <a:pPr lvl="2"/>
            <a:r>
              <a:rPr lang="zh-CN" altLang="en-US" sz="2400" dirty="0">
                <a:sym typeface="+mn-ea"/>
              </a:rPr>
              <a:t>传输控制方式</a:t>
            </a:r>
          </a:p>
          <a:p>
            <a:pPr lvl="2"/>
            <a:r>
              <a:rPr lang="zh-CN" altLang="en-US" sz="2400" dirty="0"/>
              <a:t>实现</a:t>
            </a:r>
            <a:r>
              <a:rPr lang="en-US" altLang="zh-CN" sz="2400" dirty="0"/>
              <a:t>I/O</a:t>
            </a:r>
            <a:r>
              <a:rPr lang="zh-CN" altLang="en-US" sz="2400" dirty="0"/>
              <a:t>接口的硬件电路称为设备控制器</a:t>
            </a:r>
          </a:p>
          <a:p>
            <a:pPr lvl="1"/>
            <a:r>
              <a:rPr lang="zh-CN" altLang="en-US" sz="2800" dirty="0">
                <a:sym typeface="+mn-ea"/>
              </a:rPr>
              <a:t>通用接口</a:t>
            </a:r>
            <a:endParaRPr lang="en-US" altLang="zh-CN" sz="2800" dirty="0">
              <a:sym typeface="+mn-ea"/>
            </a:endParaRPr>
          </a:p>
          <a:p>
            <a:pPr lvl="1"/>
            <a:endParaRPr lang="en-US" altLang="zh-CN" dirty="0">
              <a:sym typeface="+mn-ea"/>
            </a:endParaRPr>
          </a:p>
        </p:txBody>
      </p:sp>
    </p:spTree>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设备控制器</a:t>
            </a:r>
          </a:p>
        </p:txBody>
      </p:sp>
      <p:grpSp>
        <p:nvGrpSpPr>
          <p:cNvPr id="244" name="组合 243"/>
          <p:cNvGrpSpPr/>
          <p:nvPr/>
        </p:nvGrpSpPr>
        <p:grpSpPr>
          <a:xfrm>
            <a:off x="3581601" y="4272515"/>
            <a:ext cx="6587490" cy="2231390"/>
            <a:chOff x="7336" y="3848"/>
            <a:chExt cx="10374" cy="3514"/>
          </a:xfrm>
        </p:grpSpPr>
        <p:grpSp>
          <p:nvGrpSpPr>
            <p:cNvPr id="174" name="组合 173"/>
            <p:cNvGrpSpPr/>
            <p:nvPr/>
          </p:nvGrpSpPr>
          <p:grpSpPr>
            <a:xfrm>
              <a:off x="9661" y="4075"/>
              <a:ext cx="5556" cy="2722"/>
              <a:chOff x="2339975" y="2060848"/>
              <a:chExt cx="3528169" cy="1728638"/>
            </a:xfrm>
          </p:grpSpPr>
          <p:cxnSp>
            <p:nvCxnSpPr>
              <p:cNvPr id="175" name="直接箭头连接符 174"/>
              <p:cNvCxnSpPr/>
              <p:nvPr/>
            </p:nvCxnSpPr>
            <p:spPr bwMode="auto">
              <a:xfrm>
                <a:off x="3851920" y="2204516"/>
                <a:ext cx="216471" cy="348"/>
              </a:xfrm>
              <a:prstGeom prst="straightConnector1">
                <a:avLst/>
              </a:prstGeom>
              <a:noFill/>
              <a:ln w="25400" cap="flat" cmpd="sng" algn="ctr">
                <a:solidFill>
                  <a:schemeClr val="accent2"/>
                </a:solidFill>
                <a:prstDash val="solid"/>
                <a:round/>
                <a:headEnd type="none" w="med" len="med"/>
                <a:tailEnd type="triangle"/>
              </a:ln>
            </p:spPr>
          </p:cxnSp>
          <p:cxnSp>
            <p:nvCxnSpPr>
              <p:cNvPr id="176" name="直接箭头连接符 175"/>
              <p:cNvCxnSpPr/>
              <p:nvPr/>
            </p:nvCxnSpPr>
            <p:spPr bwMode="auto">
              <a:xfrm>
                <a:off x="3851920" y="2636912"/>
                <a:ext cx="216024" cy="0"/>
              </a:xfrm>
              <a:prstGeom prst="straightConnector1">
                <a:avLst/>
              </a:prstGeom>
              <a:noFill/>
              <a:ln w="25400" cap="flat" cmpd="sng" algn="ctr">
                <a:solidFill>
                  <a:schemeClr val="accent2"/>
                </a:solidFill>
                <a:prstDash val="solid"/>
                <a:round/>
                <a:headEnd type="oval" w="sm" len="sm"/>
                <a:tailEnd type="triangle"/>
              </a:ln>
            </p:spPr>
          </p:cxnSp>
          <p:cxnSp>
            <p:nvCxnSpPr>
              <p:cNvPr id="177" name="直接箭头连接符 176"/>
              <p:cNvCxnSpPr/>
              <p:nvPr/>
            </p:nvCxnSpPr>
            <p:spPr bwMode="auto">
              <a:xfrm flipH="1">
                <a:off x="3851920" y="3068118"/>
                <a:ext cx="216025" cy="842"/>
              </a:xfrm>
              <a:prstGeom prst="straightConnector1">
                <a:avLst/>
              </a:prstGeom>
              <a:noFill/>
              <a:ln w="25400" cap="flat" cmpd="sng" algn="ctr">
                <a:solidFill>
                  <a:schemeClr val="accent2"/>
                </a:solidFill>
                <a:prstDash val="solid"/>
                <a:round/>
                <a:headEnd type="none" w="med" len="med"/>
                <a:tailEnd type="oval" w="sm" len="sm"/>
              </a:ln>
            </p:spPr>
          </p:cxnSp>
          <p:cxnSp>
            <p:nvCxnSpPr>
              <p:cNvPr id="178" name="直接箭头连接符 177"/>
              <p:cNvCxnSpPr/>
              <p:nvPr/>
            </p:nvCxnSpPr>
            <p:spPr bwMode="auto">
              <a:xfrm flipH="1">
                <a:off x="2339975" y="2420888"/>
                <a:ext cx="1511945" cy="0"/>
              </a:xfrm>
              <a:prstGeom prst="straightConnector1">
                <a:avLst/>
              </a:prstGeom>
              <a:noFill/>
              <a:ln w="25400" cap="flat" cmpd="sng" algn="ctr">
                <a:solidFill>
                  <a:schemeClr val="accent2"/>
                </a:solidFill>
                <a:prstDash val="solid"/>
                <a:round/>
                <a:headEnd type="oval" w="sm" len="sm"/>
                <a:tailEnd type="triangle"/>
              </a:ln>
            </p:spPr>
          </p:cxnSp>
          <p:cxnSp>
            <p:nvCxnSpPr>
              <p:cNvPr id="179" name="直接箭头连接符 178"/>
              <p:cNvCxnSpPr/>
              <p:nvPr/>
            </p:nvCxnSpPr>
            <p:spPr bwMode="auto">
              <a:xfrm flipH="1" flipV="1">
                <a:off x="3851027" y="3500636"/>
                <a:ext cx="216917" cy="372"/>
              </a:xfrm>
              <a:prstGeom prst="straightConnector1">
                <a:avLst/>
              </a:prstGeom>
              <a:noFill/>
              <a:ln w="25400" cap="flat" cmpd="sng" algn="ctr">
                <a:solidFill>
                  <a:schemeClr val="accent2"/>
                </a:solidFill>
                <a:prstDash val="solid"/>
                <a:round/>
                <a:headEnd type="none" w="med" len="med"/>
                <a:tailEnd type="none"/>
              </a:ln>
            </p:spPr>
          </p:cxnSp>
          <p:cxnSp>
            <p:nvCxnSpPr>
              <p:cNvPr id="180" name="直接箭头连接符 179"/>
              <p:cNvCxnSpPr/>
              <p:nvPr/>
            </p:nvCxnSpPr>
            <p:spPr bwMode="auto">
              <a:xfrm flipH="1">
                <a:off x="3851027" y="2204516"/>
                <a:ext cx="893" cy="1296120"/>
              </a:xfrm>
              <a:prstGeom prst="straightConnector1">
                <a:avLst/>
              </a:prstGeom>
              <a:noFill/>
              <a:ln w="25400" cap="flat" cmpd="sng" algn="ctr">
                <a:solidFill>
                  <a:schemeClr val="accent2"/>
                </a:solidFill>
                <a:prstDash val="solid"/>
                <a:round/>
                <a:headEnd type="none" w="med" len="med"/>
                <a:tailEnd type="none"/>
              </a:ln>
            </p:spPr>
          </p:cxnSp>
          <p:cxnSp>
            <p:nvCxnSpPr>
              <p:cNvPr id="181" name="直接箭头连接符 180"/>
              <p:cNvCxnSpPr/>
              <p:nvPr/>
            </p:nvCxnSpPr>
            <p:spPr bwMode="auto">
              <a:xfrm flipV="1">
                <a:off x="5508104" y="2348186"/>
                <a:ext cx="0" cy="144462"/>
              </a:xfrm>
              <a:prstGeom prst="straightConnector1">
                <a:avLst/>
              </a:prstGeom>
              <a:noFill/>
              <a:ln w="15875" cap="flat" cmpd="sng" algn="ctr">
                <a:solidFill>
                  <a:srgbClr val="FF3399"/>
                </a:solidFill>
                <a:prstDash val="solid"/>
                <a:round/>
                <a:headEnd type="none" w="med" len="med"/>
                <a:tailEnd type="triangle" w="med" len="sm"/>
              </a:ln>
            </p:spPr>
          </p:cxnSp>
          <p:cxnSp>
            <p:nvCxnSpPr>
              <p:cNvPr id="182" name="直接箭头连接符 181"/>
              <p:cNvCxnSpPr/>
              <p:nvPr/>
            </p:nvCxnSpPr>
            <p:spPr bwMode="auto">
              <a:xfrm flipV="1">
                <a:off x="5220072" y="2780928"/>
                <a:ext cx="0" cy="144462"/>
              </a:xfrm>
              <a:prstGeom prst="straightConnector1">
                <a:avLst/>
              </a:prstGeom>
              <a:noFill/>
              <a:ln w="15875" cap="flat" cmpd="sng" algn="ctr">
                <a:solidFill>
                  <a:srgbClr val="FF3399"/>
                </a:solidFill>
                <a:prstDash val="solid"/>
                <a:round/>
                <a:headEnd type="none" w="med" len="med"/>
                <a:tailEnd type="triangle" w="med" len="sm"/>
              </a:ln>
            </p:spPr>
          </p:cxnSp>
          <p:cxnSp>
            <p:nvCxnSpPr>
              <p:cNvPr id="183" name="直接箭头连接符 182"/>
              <p:cNvCxnSpPr/>
              <p:nvPr/>
            </p:nvCxnSpPr>
            <p:spPr bwMode="auto">
              <a:xfrm flipV="1">
                <a:off x="4932040" y="3212530"/>
                <a:ext cx="0" cy="144462"/>
              </a:xfrm>
              <a:prstGeom prst="straightConnector1">
                <a:avLst/>
              </a:prstGeom>
              <a:noFill/>
              <a:ln w="15875" cap="flat" cmpd="sng" algn="ctr">
                <a:solidFill>
                  <a:srgbClr val="FF3399"/>
                </a:solidFill>
                <a:prstDash val="solid"/>
                <a:round/>
                <a:headEnd type="none" w="med" len="med"/>
                <a:tailEnd type="triangle" w="med" len="sm"/>
              </a:ln>
            </p:spPr>
          </p:cxnSp>
          <p:cxnSp>
            <p:nvCxnSpPr>
              <p:cNvPr id="184" name="直接箭头连接符 183"/>
              <p:cNvCxnSpPr/>
              <p:nvPr/>
            </p:nvCxnSpPr>
            <p:spPr bwMode="auto">
              <a:xfrm flipV="1">
                <a:off x="4644008" y="3644578"/>
                <a:ext cx="0" cy="144462"/>
              </a:xfrm>
              <a:prstGeom prst="straightConnector1">
                <a:avLst/>
              </a:prstGeom>
              <a:noFill/>
              <a:ln w="15875" cap="flat" cmpd="sng" algn="ctr">
                <a:solidFill>
                  <a:srgbClr val="FF3399"/>
                </a:solidFill>
                <a:prstDash val="solid"/>
                <a:round/>
                <a:headEnd type="none" w="med" len="med"/>
                <a:tailEnd type="triangle" w="med" len="sm"/>
              </a:ln>
            </p:spPr>
          </p:cxnSp>
          <p:cxnSp>
            <p:nvCxnSpPr>
              <p:cNvPr id="185" name="直接箭头连接符 184"/>
              <p:cNvCxnSpPr/>
              <p:nvPr/>
            </p:nvCxnSpPr>
            <p:spPr bwMode="auto">
              <a:xfrm flipV="1">
                <a:off x="5508104" y="2780482"/>
                <a:ext cx="0" cy="144462"/>
              </a:xfrm>
              <a:prstGeom prst="straightConnector1">
                <a:avLst/>
              </a:prstGeom>
              <a:noFill/>
              <a:ln w="15875" cap="flat" cmpd="sng" algn="ctr">
                <a:solidFill>
                  <a:srgbClr val="FF3399"/>
                </a:solidFill>
                <a:prstDash val="solid"/>
                <a:round/>
                <a:headEnd type="none" w="med" len="med"/>
                <a:tailEnd type="none" w="med" len="sm"/>
              </a:ln>
            </p:spPr>
          </p:cxnSp>
          <p:cxnSp>
            <p:nvCxnSpPr>
              <p:cNvPr id="186" name="直接箭头连接符 185"/>
              <p:cNvCxnSpPr/>
              <p:nvPr/>
            </p:nvCxnSpPr>
            <p:spPr bwMode="auto">
              <a:xfrm flipV="1">
                <a:off x="5508104" y="3212530"/>
                <a:ext cx="0" cy="144462"/>
              </a:xfrm>
              <a:prstGeom prst="straightConnector1">
                <a:avLst/>
              </a:prstGeom>
              <a:noFill/>
              <a:ln w="15875" cap="flat" cmpd="sng" algn="ctr">
                <a:solidFill>
                  <a:srgbClr val="FF3399"/>
                </a:solidFill>
                <a:prstDash val="solid"/>
                <a:round/>
                <a:headEnd type="none" w="med" len="med"/>
                <a:tailEnd type="none" w="med" len="sm"/>
              </a:ln>
            </p:spPr>
          </p:cxnSp>
          <p:cxnSp>
            <p:nvCxnSpPr>
              <p:cNvPr id="187" name="直接箭头连接符 186"/>
              <p:cNvCxnSpPr/>
              <p:nvPr/>
            </p:nvCxnSpPr>
            <p:spPr bwMode="auto">
              <a:xfrm flipV="1">
                <a:off x="5220072" y="3212976"/>
                <a:ext cx="0" cy="144462"/>
              </a:xfrm>
              <a:prstGeom prst="straightConnector1">
                <a:avLst/>
              </a:prstGeom>
              <a:noFill/>
              <a:ln w="15875" cap="flat" cmpd="sng" algn="ctr">
                <a:solidFill>
                  <a:srgbClr val="FF3399"/>
                </a:solidFill>
                <a:prstDash val="solid"/>
                <a:round/>
                <a:headEnd type="none" w="med" len="med"/>
                <a:tailEnd type="none" w="med" len="sm"/>
              </a:ln>
            </p:spPr>
          </p:cxnSp>
          <p:cxnSp>
            <p:nvCxnSpPr>
              <p:cNvPr id="188" name="直接箭头连接符 187"/>
              <p:cNvCxnSpPr/>
              <p:nvPr/>
            </p:nvCxnSpPr>
            <p:spPr bwMode="auto">
              <a:xfrm flipV="1">
                <a:off x="5508104" y="3644132"/>
                <a:ext cx="0" cy="144462"/>
              </a:xfrm>
              <a:prstGeom prst="straightConnector1">
                <a:avLst/>
              </a:prstGeom>
              <a:noFill/>
              <a:ln w="15875" cap="flat" cmpd="sng" algn="ctr">
                <a:solidFill>
                  <a:srgbClr val="FF3399"/>
                </a:solidFill>
                <a:prstDash val="solid"/>
                <a:round/>
                <a:headEnd type="none" w="med" len="med"/>
                <a:tailEnd type="none" w="med" len="sm"/>
              </a:ln>
            </p:spPr>
          </p:cxnSp>
          <p:cxnSp>
            <p:nvCxnSpPr>
              <p:cNvPr id="189" name="直接箭头连接符 188"/>
              <p:cNvCxnSpPr/>
              <p:nvPr/>
            </p:nvCxnSpPr>
            <p:spPr bwMode="auto">
              <a:xfrm flipV="1">
                <a:off x="5220072" y="3644578"/>
                <a:ext cx="0" cy="144462"/>
              </a:xfrm>
              <a:prstGeom prst="straightConnector1">
                <a:avLst/>
              </a:prstGeom>
              <a:noFill/>
              <a:ln w="15875" cap="flat" cmpd="sng" algn="ctr">
                <a:solidFill>
                  <a:srgbClr val="FF3399"/>
                </a:solidFill>
                <a:prstDash val="solid"/>
                <a:round/>
                <a:headEnd type="none" w="med" len="med"/>
                <a:tailEnd type="none" w="med" len="sm"/>
              </a:ln>
            </p:spPr>
          </p:cxnSp>
          <p:cxnSp>
            <p:nvCxnSpPr>
              <p:cNvPr id="190" name="直接箭头连接符 189"/>
              <p:cNvCxnSpPr/>
              <p:nvPr/>
            </p:nvCxnSpPr>
            <p:spPr bwMode="auto">
              <a:xfrm flipV="1">
                <a:off x="4932040" y="3645024"/>
                <a:ext cx="0" cy="144462"/>
              </a:xfrm>
              <a:prstGeom prst="straightConnector1">
                <a:avLst/>
              </a:prstGeom>
              <a:noFill/>
              <a:ln w="15875" cap="flat" cmpd="sng" algn="ctr">
                <a:solidFill>
                  <a:srgbClr val="FF3399"/>
                </a:solidFill>
                <a:prstDash val="solid"/>
                <a:round/>
                <a:headEnd type="none" w="med" len="med"/>
                <a:tailEnd type="none" w="med" len="sm"/>
              </a:ln>
            </p:spPr>
          </p:cxnSp>
          <p:sp>
            <p:nvSpPr>
              <p:cNvPr id="191" name="Text Box 517"/>
              <p:cNvSpPr txBox="1">
                <a:spLocks noChangeArrowheads="1"/>
              </p:cNvSpPr>
              <p:nvPr/>
            </p:nvSpPr>
            <p:spPr bwMode="auto">
              <a:xfrm>
                <a:off x="4068391" y="2492648"/>
                <a:ext cx="1799753" cy="288925"/>
              </a:xfrm>
              <a:prstGeom prst="rect">
                <a:avLst/>
              </a:prstGeom>
              <a:solidFill>
                <a:srgbClr val="FFCC99">
                  <a:alpha val="80000"/>
                </a:srgbClr>
              </a:solidFill>
              <a:ln w="19050">
                <a:solidFill>
                  <a:schemeClr val="tx1"/>
                </a:solidFill>
                <a:miter lim="800000"/>
              </a:ln>
              <a:effectLst/>
            </p:spPr>
            <p:txBody>
              <a:bodyPr lIns="18000" tIns="10800" rIns="18000" bIns="10800" anchor="ctr"/>
              <a:lstStyle/>
              <a:p>
                <a:r>
                  <a:rPr lang="zh-CN" altLang="en-US" sz="1800" b="1" dirty="0">
                    <a:latin typeface="宋体" panose="02010600030101010101" pitchFamily="2" charset="-122"/>
                  </a:rPr>
                  <a:t>数据输出寄存器</a:t>
                </a:r>
              </a:p>
            </p:txBody>
          </p:sp>
          <p:sp>
            <p:nvSpPr>
              <p:cNvPr id="192" name="Text Box 518"/>
              <p:cNvSpPr txBox="1">
                <a:spLocks noChangeArrowheads="1"/>
              </p:cNvSpPr>
              <p:nvPr/>
            </p:nvSpPr>
            <p:spPr bwMode="auto">
              <a:xfrm>
                <a:off x="4068391" y="3356248"/>
                <a:ext cx="1799753" cy="288925"/>
              </a:xfrm>
              <a:prstGeom prst="rect">
                <a:avLst/>
              </a:prstGeom>
              <a:solidFill>
                <a:srgbClr val="FFCC99">
                  <a:alpha val="80000"/>
                </a:srgbClr>
              </a:solidFill>
              <a:ln w="19050">
                <a:solidFill>
                  <a:schemeClr val="tx1"/>
                </a:solidFill>
                <a:miter lim="800000"/>
              </a:ln>
              <a:effectLst/>
            </p:spPr>
            <p:txBody>
              <a:bodyPr lIns="18000" tIns="10800" rIns="18000" bIns="10800" anchor="ctr"/>
              <a:lstStyle/>
              <a:p>
                <a:r>
                  <a:rPr lang="zh-CN" altLang="en-US" sz="1800" b="1" dirty="0">
                    <a:latin typeface="宋体" panose="02010600030101010101" pitchFamily="2" charset="-122"/>
                  </a:rPr>
                  <a:t>状态寄存器</a:t>
                </a:r>
              </a:p>
            </p:txBody>
          </p:sp>
          <p:sp>
            <p:nvSpPr>
              <p:cNvPr id="193" name="Text Box 519"/>
              <p:cNvSpPr txBox="1">
                <a:spLocks noChangeArrowheads="1"/>
              </p:cNvSpPr>
              <p:nvPr/>
            </p:nvSpPr>
            <p:spPr bwMode="auto">
              <a:xfrm>
                <a:off x="4068391" y="2917831"/>
                <a:ext cx="1799753" cy="295541"/>
              </a:xfrm>
              <a:prstGeom prst="rect">
                <a:avLst/>
              </a:prstGeom>
              <a:solidFill>
                <a:srgbClr val="FFCC99">
                  <a:alpha val="80000"/>
                </a:srgbClr>
              </a:solidFill>
              <a:ln w="19050">
                <a:solidFill>
                  <a:schemeClr val="tx1"/>
                </a:solidFill>
                <a:miter lim="800000"/>
              </a:ln>
              <a:effectLst/>
            </p:spPr>
            <p:txBody>
              <a:bodyPr lIns="18000" tIns="10800" rIns="18000" bIns="10800" anchor="ctr"/>
              <a:lstStyle/>
              <a:p>
                <a:r>
                  <a:rPr lang="zh-CN" altLang="en-US" sz="1800" b="1" dirty="0">
                    <a:latin typeface="宋体" panose="02010600030101010101" pitchFamily="2" charset="-122"/>
                  </a:rPr>
                  <a:t>数据输入寄存器</a:t>
                </a:r>
              </a:p>
            </p:txBody>
          </p:sp>
          <p:sp>
            <p:nvSpPr>
              <p:cNvPr id="194" name="Text Box 520"/>
              <p:cNvSpPr txBox="1">
                <a:spLocks noChangeArrowheads="1"/>
              </p:cNvSpPr>
              <p:nvPr/>
            </p:nvSpPr>
            <p:spPr bwMode="auto">
              <a:xfrm>
                <a:off x="4068391" y="2060848"/>
                <a:ext cx="1799753" cy="287337"/>
              </a:xfrm>
              <a:prstGeom prst="rect">
                <a:avLst/>
              </a:prstGeom>
              <a:solidFill>
                <a:srgbClr val="FFCC99">
                  <a:alpha val="80000"/>
                </a:srgbClr>
              </a:solidFill>
              <a:ln w="19050">
                <a:solidFill>
                  <a:schemeClr val="tx1"/>
                </a:solidFill>
                <a:miter lim="800000"/>
              </a:ln>
              <a:effectLst/>
            </p:spPr>
            <p:txBody>
              <a:bodyPr lIns="18000" tIns="10800" rIns="18000" bIns="10800" anchor="ctr"/>
              <a:lstStyle/>
              <a:p>
                <a:r>
                  <a:rPr lang="zh-CN" altLang="en-US" sz="1800" b="1">
                    <a:latin typeface="宋体" panose="02010600030101010101" pitchFamily="2" charset="-122"/>
                  </a:rPr>
                  <a:t>控制寄存器</a:t>
                </a:r>
              </a:p>
            </p:txBody>
          </p:sp>
        </p:grpSp>
        <p:grpSp>
          <p:nvGrpSpPr>
            <p:cNvPr id="195" name="组合 194"/>
            <p:cNvGrpSpPr/>
            <p:nvPr/>
          </p:nvGrpSpPr>
          <p:grpSpPr>
            <a:xfrm>
              <a:off x="10001" y="4188"/>
              <a:ext cx="2382" cy="2382"/>
              <a:chOff x="2555777" y="2132856"/>
              <a:chExt cx="1512614" cy="1512317"/>
            </a:xfrm>
          </p:grpSpPr>
          <p:sp>
            <p:nvSpPr>
              <p:cNvPr id="196" name="Text Box 547"/>
              <p:cNvSpPr txBox="1">
                <a:spLocks noChangeArrowheads="1"/>
              </p:cNvSpPr>
              <p:nvPr/>
            </p:nvSpPr>
            <p:spPr bwMode="auto">
              <a:xfrm>
                <a:off x="2555777" y="2708151"/>
                <a:ext cx="720080" cy="504825"/>
              </a:xfrm>
              <a:prstGeom prst="rect">
                <a:avLst/>
              </a:prstGeom>
              <a:solidFill>
                <a:srgbClr val="FFCCFF">
                  <a:alpha val="80000"/>
                </a:srgbClr>
              </a:solidFill>
              <a:ln w="19050">
                <a:solidFill>
                  <a:schemeClr val="tx1"/>
                </a:solidFill>
                <a:miter lim="800000"/>
              </a:ln>
              <a:effectLst/>
            </p:spPr>
            <p:txBody>
              <a:bodyPr lIns="18000" tIns="10800" rIns="18000" bIns="10800" anchor="ctr"/>
              <a:lstStyle/>
              <a:p>
                <a:pPr>
                  <a:lnSpc>
                    <a:spcPct val="90000"/>
                  </a:lnSpc>
                </a:pPr>
                <a:r>
                  <a:rPr lang="zh-CN" altLang="en-US" sz="1800" b="1" dirty="0">
                    <a:latin typeface="宋体" panose="02010600030101010101" pitchFamily="2" charset="-122"/>
                  </a:rPr>
                  <a:t>控制逻辑</a:t>
                </a:r>
              </a:p>
            </p:txBody>
          </p:sp>
          <p:cxnSp>
            <p:nvCxnSpPr>
              <p:cNvPr id="197" name="直接箭头连接符 196"/>
              <p:cNvCxnSpPr/>
              <p:nvPr/>
            </p:nvCxnSpPr>
            <p:spPr bwMode="auto">
              <a:xfrm>
                <a:off x="3563888" y="3349631"/>
                <a:ext cx="0" cy="295542"/>
              </a:xfrm>
              <a:prstGeom prst="straightConnector1">
                <a:avLst/>
              </a:prstGeom>
              <a:noFill/>
              <a:ln w="15875" cap="flat" cmpd="sng" algn="ctr">
                <a:solidFill>
                  <a:srgbClr val="FF3399"/>
                </a:solidFill>
                <a:prstDash val="solid"/>
                <a:round/>
                <a:headEnd type="none" w="med" len="med"/>
                <a:tailEnd type="oval" w="sm" len="sm"/>
              </a:ln>
            </p:spPr>
          </p:cxnSp>
          <p:cxnSp>
            <p:nvCxnSpPr>
              <p:cNvPr id="198" name="直接箭头连接符 197"/>
              <p:cNvCxnSpPr>
                <a:endCxn id="196" idx="2"/>
              </p:cNvCxnSpPr>
              <p:nvPr/>
            </p:nvCxnSpPr>
            <p:spPr bwMode="auto">
              <a:xfrm flipV="1">
                <a:off x="2915817" y="3212976"/>
                <a:ext cx="0" cy="136655"/>
              </a:xfrm>
              <a:prstGeom prst="straightConnector1">
                <a:avLst/>
              </a:prstGeom>
              <a:noFill/>
              <a:ln w="15875" cap="flat" cmpd="sng" algn="ctr">
                <a:solidFill>
                  <a:srgbClr val="FF3399"/>
                </a:solidFill>
                <a:prstDash val="solid"/>
                <a:round/>
                <a:headEnd type="none" w="med" len="med"/>
                <a:tailEnd type="triangle" w="med" len="med"/>
              </a:ln>
            </p:spPr>
          </p:cxnSp>
          <p:cxnSp>
            <p:nvCxnSpPr>
              <p:cNvPr id="199" name="直接箭头连接符 198"/>
              <p:cNvCxnSpPr/>
              <p:nvPr/>
            </p:nvCxnSpPr>
            <p:spPr bwMode="auto">
              <a:xfrm>
                <a:off x="2915816" y="3349631"/>
                <a:ext cx="648072" cy="0"/>
              </a:xfrm>
              <a:prstGeom prst="straightConnector1">
                <a:avLst/>
              </a:prstGeom>
              <a:noFill/>
              <a:ln w="15875" cap="flat" cmpd="sng" algn="ctr">
                <a:solidFill>
                  <a:srgbClr val="FF3399"/>
                </a:solidFill>
                <a:prstDash val="solid"/>
                <a:round/>
                <a:headEnd type="none" w="med" len="med"/>
                <a:tailEnd type="none" w="med" len="sm"/>
              </a:ln>
            </p:spPr>
          </p:cxnSp>
          <p:cxnSp>
            <p:nvCxnSpPr>
              <p:cNvPr id="200" name="直接箭头连接符 199"/>
              <p:cNvCxnSpPr/>
              <p:nvPr/>
            </p:nvCxnSpPr>
            <p:spPr bwMode="auto">
              <a:xfrm>
                <a:off x="3708400" y="3428999"/>
                <a:ext cx="359991" cy="1"/>
              </a:xfrm>
              <a:prstGeom prst="straightConnector1">
                <a:avLst/>
              </a:prstGeom>
              <a:noFill/>
              <a:ln w="15875" cap="flat" cmpd="sng" algn="ctr">
                <a:solidFill>
                  <a:srgbClr val="FF3399"/>
                </a:solidFill>
                <a:prstDash val="solid"/>
                <a:round/>
                <a:headEnd type="none" w="med" len="med"/>
                <a:tailEnd type="triangle" w="med" len="sm"/>
              </a:ln>
            </p:spPr>
          </p:cxnSp>
          <p:cxnSp>
            <p:nvCxnSpPr>
              <p:cNvPr id="201" name="直接箭头连接符 200"/>
              <p:cNvCxnSpPr/>
              <p:nvPr/>
            </p:nvCxnSpPr>
            <p:spPr bwMode="auto">
              <a:xfrm>
                <a:off x="3707904" y="2996952"/>
                <a:ext cx="359991" cy="1"/>
              </a:xfrm>
              <a:prstGeom prst="straightConnector1">
                <a:avLst/>
              </a:prstGeom>
              <a:noFill/>
              <a:ln w="15875" cap="flat" cmpd="sng" algn="ctr">
                <a:solidFill>
                  <a:srgbClr val="FF3399"/>
                </a:solidFill>
                <a:prstDash val="solid"/>
                <a:round/>
                <a:headEnd type="oval" w="sm" len="sm"/>
                <a:tailEnd type="triangle" w="med" len="sm"/>
              </a:ln>
            </p:spPr>
          </p:cxnSp>
          <p:cxnSp>
            <p:nvCxnSpPr>
              <p:cNvPr id="202" name="直接箭头连接符 201"/>
              <p:cNvCxnSpPr/>
              <p:nvPr/>
            </p:nvCxnSpPr>
            <p:spPr bwMode="auto">
              <a:xfrm>
                <a:off x="3707904" y="2564904"/>
                <a:ext cx="359991" cy="1"/>
              </a:xfrm>
              <a:prstGeom prst="straightConnector1">
                <a:avLst/>
              </a:prstGeom>
              <a:noFill/>
              <a:ln w="15875" cap="flat" cmpd="sng" algn="ctr">
                <a:solidFill>
                  <a:srgbClr val="FF3399"/>
                </a:solidFill>
                <a:prstDash val="solid"/>
                <a:round/>
                <a:headEnd type="oval" w="sm" len="sm"/>
                <a:tailEnd type="triangle" w="med" len="sm"/>
              </a:ln>
            </p:spPr>
          </p:cxnSp>
          <p:cxnSp>
            <p:nvCxnSpPr>
              <p:cNvPr id="203" name="直接箭头连接符 202"/>
              <p:cNvCxnSpPr/>
              <p:nvPr/>
            </p:nvCxnSpPr>
            <p:spPr bwMode="auto">
              <a:xfrm>
                <a:off x="3707904" y="2132856"/>
                <a:ext cx="359991" cy="1"/>
              </a:xfrm>
              <a:prstGeom prst="straightConnector1">
                <a:avLst/>
              </a:prstGeom>
              <a:noFill/>
              <a:ln w="15875" cap="flat" cmpd="sng" algn="ctr">
                <a:solidFill>
                  <a:srgbClr val="FF3399"/>
                </a:solidFill>
                <a:prstDash val="solid"/>
                <a:round/>
                <a:headEnd type="none" w="med" len="med"/>
                <a:tailEnd type="triangle" w="med" len="sm"/>
              </a:ln>
            </p:spPr>
          </p:cxnSp>
          <p:cxnSp>
            <p:nvCxnSpPr>
              <p:cNvPr id="204" name="直接箭头连接符 203"/>
              <p:cNvCxnSpPr/>
              <p:nvPr/>
            </p:nvCxnSpPr>
            <p:spPr bwMode="auto">
              <a:xfrm flipV="1">
                <a:off x="3707904" y="2132857"/>
                <a:ext cx="8384" cy="1293414"/>
              </a:xfrm>
              <a:prstGeom prst="straightConnector1">
                <a:avLst/>
              </a:prstGeom>
              <a:noFill/>
              <a:ln w="15875" cap="flat" cmpd="sng" algn="ctr">
                <a:solidFill>
                  <a:srgbClr val="FF3399"/>
                </a:solidFill>
                <a:prstDash val="solid"/>
                <a:round/>
                <a:headEnd type="none" w="med" len="med"/>
                <a:tailEnd type="none" w="med" len="sm"/>
              </a:ln>
            </p:spPr>
          </p:cxnSp>
          <p:cxnSp>
            <p:nvCxnSpPr>
              <p:cNvPr id="205" name="直接箭头连接符 204"/>
              <p:cNvCxnSpPr/>
              <p:nvPr/>
            </p:nvCxnSpPr>
            <p:spPr bwMode="auto">
              <a:xfrm>
                <a:off x="3275857" y="3067596"/>
                <a:ext cx="440431" cy="1364"/>
              </a:xfrm>
              <a:prstGeom prst="straightConnector1">
                <a:avLst/>
              </a:prstGeom>
              <a:noFill/>
              <a:ln w="15875" cap="flat" cmpd="sng" algn="ctr">
                <a:solidFill>
                  <a:srgbClr val="FF3399"/>
                </a:solidFill>
                <a:prstDash val="solid"/>
                <a:round/>
                <a:headEnd type="none" w="med" len="med"/>
                <a:tailEnd type="oval" w="sm" len="sm"/>
              </a:ln>
            </p:spPr>
          </p:cxnSp>
        </p:grpSp>
        <p:grpSp>
          <p:nvGrpSpPr>
            <p:cNvPr id="206" name="组合 205"/>
            <p:cNvGrpSpPr/>
            <p:nvPr/>
          </p:nvGrpSpPr>
          <p:grpSpPr>
            <a:xfrm>
              <a:off x="11135" y="3962"/>
              <a:ext cx="5216" cy="2495"/>
              <a:chOff x="3275856" y="1988840"/>
              <a:chExt cx="3312368" cy="1584177"/>
            </a:xfrm>
          </p:grpSpPr>
          <p:sp>
            <p:nvSpPr>
              <p:cNvPr id="207" name="Text Box 522"/>
              <p:cNvSpPr txBox="1">
                <a:spLocks noChangeArrowheads="1"/>
              </p:cNvSpPr>
              <p:nvPr/>
            </p:nvSpPr>
            <p:spPr bwMode="auto">
              <a:xfrm>
                <a:off x="6229449" y="2132857"/>
                <a:ext cx="358775" cy="1440160"/>
              </a:xfrm>
              <a:prstGeom prst="rect">
                <a:avLst/>
              </a:prstGeom>
              <a:solidFill>
                <a:srgbClr val="CCFFFF">
                  <a:alpha val="80000"/>
                </a:srgbClr>
              </a:solidFill>
              <a:ln w="19050">
                <a:solidFill>
                  <a:schemeClr val="tx1"/>
                </a:solidFill>
                <a:miter lim="800000"/>
              </a:ln>
              <a:effectLst/>
            </p:spPr>
            <p:txBody>
              <a:bodyPr vert="eaVert" lIns="18000" tIns="10800" rIns="18000" bIns="10800" anchor="ctr"/>
              <a:lstStyle/>
              <a:p>
                <a:pPr>
                  <a:lnSpc>
                    <a:spcPct val="90000"/>
                  </a:lnSpc>
                </a:pPr>
                <a:r>
                  <a:rPr lang="zh-CN" altLang="en-US" sz="1800" b="1" dirty="0">
                    <a:latin typeface="宋体" panose="02010600030101010101" pitchFamily="2" charset="-122"/>
                  </a:rPr>
                  <a:t>信号转换逻辑</a:t>
                </a:r>
              </a:p>
            </p:txBody>
          </p:sp>
          <p:cxnSp>
            <p:nvCxnSpPr>
              <p:cNvPr id="208" name="直接箭头连接符 207"/>
              <p:cNvCxnSpPr/>
              <p:nvPr/>
            </p:nvCxnSpPr>
            <p:spPr bwMode="auto">
              <a:xfrm>
                <a:off x="5868144" y="2204864"/>
                <a:ext cx="360040" cy="0"/>
              </a:xfrm>
              <a:prstGeom prst="straightConnector1">
                <a:avLst/>
              </a:prstGeom>
              <a:noFill/>
              <a:ln w="19050" cap="flat" cmpd="sng" algn="ctr">
                <a:solidFill>
                  <a:schemeClr val="accent2"/>
                </a:solidFill>
                <a:prstDash val="solid"/>
                <a:round/>
                <a:headEnd type="none" w="med" len="med"/>
                <a:tailEnd type="triangle"/>
              </a:ln>
            </p:spPr>
          </p:cxnSp>
          <p:cxnSp>
            <p:nvCxnSpPr>
              <p:cNvPr id="209" name="直接箭头连接符 208"/>
              <p:cNvCxnSpPr/>
              <p:nvPr/>
            </p:nvCxnSpPr>
            <p:spPr bwMode="auto">
              <a:xfrm>
                <a:off x="5868144" y="2636912"/>
                <a:ext cx="360040" cy="0"/>
              </a:xfrm>
              <a:prstGeom prst="straightConnector1">
                <a:avLst/>
              </a:prstGeom>
              <a:noFill/>
              <a:ln w="19050" cap="flat" cmpd="sng" algn="ctr">
                <a:solidFill>
                  <a:schemeClr val="accent2"/>
                </a:solidFill>
                <a:prstDash val="solid"/>
                <a:round/>
                <a:headEnd type="none" w="med" len="med"/>
                <a:tailEnd type="triangle"/>
              </a:ln>
            </p:spPr>
          </p:cxnSp>
          <p:cxnSp>
            <p:nvCxnSpPr>
              <p:cNvPr id="210" name="直接箭头连接符 209"/>
              <p:cNvCxnSpPr/>
              <p:nvPr/>
            </p:nvCxnSpPr>
            <p:spPr bwMode="auto">
              <a:xfrm flipH="1">
                <a:off x="5868144" y="3068960"/>
                <a:ext cx="360040" cy="0"/>
              </a:xfrm>
              <a:prstGeom prst="straightConnector1">
                <a:avLst/>
              </a:prstGeom>
              <a:noFill/>
              <a:ln w="19050" cap="flat" cmpd="sng" algn="ctr">
                <a:solidFill>
                  <a:schemeClr val="accent2"/>
                </a:solidFill>
                <a:prstDash val="solid"/>
                <a:round/>
                <a:headEnd type="none" w="med" len="med"/>
                <a:tailEnd type="triangle"/>
              </a:ln>
            </p:spPr>
          </p:cxnSp>
          <p:cxnSp>
            <p:nvCxnSpPr>
              <p:cNvPr id="211" name="直接箭头连接符 210"/>
              <p:cNvCxnSpPr/>
              <p:nvPr/>
            </p:nvCxnSpPr>
            <p:spPr bwMode="auto">
              <a:xfrm flipH="1">
                <a:off x="5868144" y="3501008"/>
                <a:ext cx="360040" cy="0"/>
              </a:xfrm>
              <a:prstGeom prst="straightConnector1">
                <a:avLst/>
              </a:prstGeom>
              <a:noFill/>
              <a:ln w="19050" cap="flat" cmpd="sng" algn="ctr">
                <a:solidFill>
                  <a:schemeClr val="accent2"/>
                </a:solidFill>
                <a:prstDash val="solid"/>
                <a:round/>
                <a:headEnd type="none" w="med" len="med"/>
                <a:tailEnd type="triangle"/>
              </a:ln>
            </p:spPr>
          </p:cxnSp>
          <p:cxnSp>
            <p:nvCxnSpPr>
              <p:cNvPr id="212" name="直接箭头连接符 211"/>
              <p:cNvCxnSpPr/>
              <p:nvPr/>
            </p:nvCxnSpPr>
            <p:spPr bwMode="auto">
              <a:xfrm>
                <a:off x="6372200" y="1988840"/>
                <a:ext cx="0" cy="144016"/>
              </a:xfrm>
              <a:prstGeom prst="straightConnector1">
                <a:avLst/>
              </a:prstGeom>
              <a:noFill/>
              <a:ln w="15875" cap="flat" cmpd="sng" algn="ctr">
                <a:solidFill>
                  <a:srgbClr val="FF3399"/>
                </a:solidFill>
                <a:prstDash val="solid"/>
                <a:round/>
                <a:headEnd type="none" w="med" len="med"/>
                <a:tailEnd type="triangle" w="med" len="sm"/>
              </a:ln>
            </p:spPr>
          </p:cxnSp>
          <p:cxnSp>
            <p:nvCxnSpPr>
              <p:cNvPr id="213" name="直接箭头连接符 212"/>
              <p:cNvCxnSpPr/>
              <p:nvPr/>
            </p:nvCxnSpPr>
            <p:spPr bwMode="auto">
              <a:xfrm>
                <a:off x="3563888" y="1988840"/>
                <a:ext cx="2808312" cy="0"/>
              </a:xfrm>
              <a:prstGeom prst="straightConnector1">
                <a:avLst/>
              </a:prstGeom>
              <a:noFill/>
              <a:ln w="15875" cap="flat" cmpd="sng" algn="ctr">
                <a:solidFill>
                  <a:srgbClr val="FF3399"/>
                </a:solidFill>
                <a:prstDash val="solid"/>
                <a:round/>
                <a:headEnd type="none" w="med" len="med"/>
                <a:tailEnd type="none" w="med" len="sm"/>
              </a:ln>
            </p:spPr>
          </p:cxnSp>
          <p:cxnSp>
            <p:nvCxnSpPr>
              <p:cNvPr id="214" name="直接箭头连接符 213"/>
              <p:cNvCxnSpPr/>
              <p:nvPr/>
            </p:nvCxnSpPr>
            <p:spPr bwMode="auto">
              <a:xfrm flipV="1">
                <a:off x="3275856" y="2852576"/>
                <a:ext cx="288032" cy="360"/>
              </a:xfrm>
              <a:prstGeom prst="straightConnector1">
                <a:avLst/>
              </a:prstGeom>
              <a:noFill/>
              <a:ln w="15875" cap="flat" cmpd="sng" algn="ctr">
                <a:solidFill>
                  <a:srgbClr val="FF3399"/>
                </a:solidFill>
                <a:prstDash val="solid"/>
                <a:round/>
                <a:headEnd type="none" w="med" len="med"/>
                <a:tailEnd type="none" w="med" len="sm"/>
              </a:ln>
            </p:spPr>
          </p:cxnSp>
          <p:cxnSp>
            <p:nvCxnSpPr>
              <p:cNvPr id="215" name="直接箭头连接符 214"/>
              <p:cNvCxnSpPr/>
              <p:nvPr/>
            </p:nvCxnSpPr>
            <p:spPr bwMode="auto">
              <a:xfrm flipV="1">
                <a:off x="3563888" y="1988840"/>
                <a:ext cx="0" cy="871458"/>
              </a:xfrm>
              <a:prstGeom prst="straightConnector1">
                <a:avLst/>
              </a:prstGeom>
              <a:noFill/>
              <a:ln w="15875" cap="flat" cmpd="sng" algn="ctr">
                <a:solidFill>
                  <a:srgbClr val="FF3399"/>
                </a:solidFill>
                <a:prstDash val="solid"/>
                <a:round/>
                <a:headEnd type="none" w="med" len="med"/>
                <a:tailEnd type="none" w="med" len="sm"/>
              </a:ln>
            </p:spPr>
          </p:cxnSp>
        </p:grpSp>
        <p:grpSp>
          <p:nvGrpSpPr>
            <p:cNvPr id="216" name="组合 215"/>
            <p:cNvGrpSpPr/>
            <p:nvPr/>
          </p:nvGrpSpPr>
          <p:grpSpPr>
            <a:xfrm>
              <a:off x="7336" y="3848"/>
              <a:ext cx="10375" cy="3515"/>
              <a:chOff x="863898" y="1916832"/>
              <a:chExt cx="6588422" cy="2232248"/>
            </a:xfrm>
          </p:grpSpPr>
          <p:sp>
            <p:nvSpPr>
              <p:cNvPr id="217" name="Rectangle 8"/>
              <p:cNvSpPr>
                <a:spLocks noChangeArrowheads="1"/>
              </p:cNvSpPr>
              <p:nvPr/>
            </p:nvSpPr>
            <p:spPr bwMode="auto">
              <a:xfrm>
                <a:off x="1763687" y="1916832"/>
                <a:ext cx="4824537" cy="2232248"/>
              </a:xfrm>
              <a:prstGeom prst="rect">
                <a:avLst/>
              </a:prstGeom>
              <a:noFill/>
              <a:ln w="19050">
                <a:solidFill>
                  <a:schemeClr val="tx1"/>
                </a:solidFill>
                <a:miter lim="800000"/>
              </a:ln>
              <a:effectLst/>
            </p:spPr>
            <p:txBody>
              <a:bodyPr wrap="none" anchor="ctr"/>
              <a:lstStyle/>
              <a:p>
                <a:endParaRPr lang="zh-CN" altLang="en-US"/>
              </a:p>
            </p:txBody>
          </p:sp>
          <p:sp>
            <p:nvSpPr>
              <p:cNvPr id="218" name="Text Box 159"/>
              <p:cNvSpPr txBox="1">
                <a:spLocks noChangeArrowheads="1"/>
              </p:cNvSpPr>
              <p:nvPr/>
            </p:nvSpPr>
            <p:spPr bwMode="auto">
              <a:xfrm>
                <a:off x="863898" y="2132857"/>
                <a:ext cx="539750" cy="504055"/>
              </a:xfrm>
              <a:prstGeom prst="rect">
                <a:avLst/>
              </a:prstGeom>
              <a:noFill/>
              <a:ln w="19050">
                <a:noFill/>
                <a:miter lim="800000"/>
              </a:ln>
              <a:effectLst/>
            </p:spPr>
            <p:txBody>
              <a:bodyPr lIns="18000" tIns="10800" rIns="18000" bIns="10800" anchor="ctr"/>
              <a:lstStyle/>
              <a:p>
                <a:pPr>
                  <a:lnSpc>
                    <a:spcPct val="90000"/>
                  </a:lnSpc>
                </a:pPr>
                <a:r>
                  <a:rPr lang="zh-CN" altLang="en-US" sz="1800" b="1" dirty="0">
                    <a:latin typeface="宋体" panose="02010600030101010101" pitchFamily="2" charset="-122"/>
                  </a:rPr>
                  <a:t>数据总线</a:t>
                </a:r>
              </a:p>
            </p:txBody>
          </p:sp>
          <p:sp>
            <p:nvSpPr>
              <p:cNvPr id="219" name="Text Box 160"/>
              <p:cNvSpPr txBox="1">
                <a:spLocks noChangeArrowheads="1"/>
              </p:cNvSpPr>
              <p:nvPr/>
            </p:nvSpPr>
            <p:spPr bwMode="auto">
              <a:xfrm>
                <a:off x="863898" y="2708920"/>
                <a:ext cx="539750" cy="503610"/>
              </a:xfrm>
              <a:prstGeom prst="rect">
                <a:avLst/>
              </a:prstGeom>
              <a:noFill/>
              <a:ln w="19050">
                <a:noFill/>
                <a:miter lim="800000"/>
              </a:ln>
              <a:effectLst/>
            </p:spPr>
            <p:txBody>
              <a:bodyPr lIns="18000" tIns="10800" rIns="18000" bIns="10800" anchor="ctr"/>
              <a:lstStyle/>
              <a:p>
                <a:pPr>
                  <a:lnSpc>
                    <a:spcPct val="90000"/>
                  </a:lnSpc>
                </a:pPr>
                <a:r>
                  <a:rPr lang="zh-CN" altLang="en-US" sz="1800" b="1" dirty="0">
                    <a:latin typeface="宋体" panose="02010600030101010101" pitchFamily="2" charset="-122"/>
                  </a:rPr>
                  <a:t>控制总线</a:t>
                </a:r>
              </a:p>
            </p:txBody>
          </p:sp>
          <p:sp>
            <p:nvSpPr>
              <p:cNvPr id="220" name="Text Box 190"/>
              <p:cNvSpPr txBox="1">
                <a:spLocks noChangeArrowheads="1"/>
              </p:cNvSpPr>
              <p:nvPr/>
            </p:nvSpPr>
            <p:spPr bwMode="auto">
              <a:xfrm>
                <a:off x="7164983" y="2377127"/>
                <a:ext cx="287337" cy="979865"/>
              </a:xfrm>
              <a:prstGeom prst="rect">
                <a:avLst/>
              </a:prstGeom>
              <a:noFill/>
              <a:ln w="19050">
                <a:noFill/>
                <a:miter lim="800000"/>
              </a:ln>
              <a:effectLst/>
            </p:spPr>
            <p:txBody>
              <a:bodyPr vert="eaVert" lIns="18000" tIns="10800" rIns="18000" bIns="10800" anchor="ctr"/>
              <a:lstStyle/>
              <a:p>
                <a:r>
                  <a:rPr lang="zh-CN" altLang="en-US" sz="1800" b="1" dirty="0">
                    <a:latin typeface="宋体" panose="02010600030101010101" pitchFamily="2" charset="-122"/>
                  </a:rPr>
                  <a:t>外设信号</a:t>
                </a:r>
              </a:p>
            </p:txBody>
          </p:sp>
          <p:cxnSp>
            <p:nvCxnSpPr>
              <p:cNvPr id="221" name="直接箭头连接符 220"/>
              <p:cNvCxnSpPr/>
              <p:nvPr/>
            </p:nvCxnSpPr>
            <p:spPr bwMode="auto">
              <a:xfrm>
                <a:off x="1403648" y="3861048"/>
                <a:ext cx="360040" cy="0"/>
              </a:xfrm>
              <a:prstGeom prst="straightConnector1">
                <a:avLst/>
              </a:prstGeom>
              <a:noFill/>
              <a:ln w="25400" cap="flat" cmpd="sng" algn="ctr">
                <a:solidFill>
                  <a:schemeClr val="tx1"/>
                </a:solidFill>
                <a:prstDash val="solid"/>
                <a:round/>
                <a:headEnd type="none" w="med" len="med"/>
                <a:tailEnd type="triangle"/>
              </a:ln>
            </p:spPr>
          </p:cxnSp>
          <p:cxnSp>
            <p:nvCxnSpPr>
              <p:cNvPr id="222" name="直接箭头连接符 221"/>
              <p:cNvCxnSpPr/>
              <p:nvPr/>
            </p:nvCxnSpPr>
            <p:spPr bwMode="auto">
              <a:xfrm>
                <a:off x="1403648" y="2420888"/>
                <a:ext cx="360039" cy="0"/>
              </a:xfrm>
              <a:prstGeom prst="straightConnector1">
                <a:avLst/>
              </a:prstGeom>
              <a:noFill/>
              <a:ln w="25400" cap="flat" cmpd="sng" algn="ctr">
                <a:solidFill>
                  <a:schemeClr val="tx1"/>
                </a:solidFill>
                <a:prstDash val="solid"/>
                <a:round/>
                <a:headEnd type="triangle" w="med" len="med"/>
                <a:tailEnd type="triangle"/>
              </a:ln>
            </p:spPr>
          </p:cxnSp>
          <p:cxnSp>
            <p:nvCxnSpPr>
              <p:cNvPr id="223" name="直接箭头连接符 222"/>
              <p:cNvCxnSpPr/>
              <p:nvPr/>
            </p:nvCxnSpPr>
            <p:spPr bwMode="auto">
              <a:xfrm>
                <a:off x="6588224" y="2204864"/>
                <a:ext cx="360040" cy="0"/>
              </a:xfrm>
              <a:prstGeom prst="straightConnector1">
                <a:avLst/>
              </a:prstGeom>
              <a:noFill/>
              <a:ln w="19050" cap="flat" cmpd="sng" algn="ctr">
                <a:solidFill>
                  <a:srgbClr val="FF3399"/>
                </a:solidFill>
                <a:prstDash val="sysDash"/>
                <a:round/>
                <a:headEnd type="none" w="med" len="med"/>
                <a:tailEnd type="triangle"/>
              </a:ln>
            </p:spPr>
          </p:cxnSp>
          <p:cxnSp>
            <p:nvCxnSpPr>
              <p:cNvPr id="224" name="直接箭头连接符 223"/>
              <p:cNvCxnSpPr/>
              <p:nvPr/>
            </p:nvCxnSpPr>
            <p:spPr bwMode="auto">
              <a:xfrm>
                <a:off x="6588224" y="2636912"/>
                <a:ext cx="360040" cy="0"/>
              </a:xfrm>
              <a:prstGeom prst="straightConnector1">
                <a:avLst/>
              </a:prstGeom>
              <a:noFill/>
              <a:ln w="19050" cap="flat" cmpd="sng" algn="ctr">
                <a:solidFill>
                  <a:schemeClr val="accent2"/>
                </a:solidFill>
                <a:prstDash val="solid"/>
                <a:round/>
                <a:headEnd type="none" w="med" len="med"/>
                <a:tailEnd type="triangle"/>
              </a:ln>
            </p:spPr>
          </p:cxnSp>
          <p:cxnSp>
            <p:nvCxnSpPr>
              <p:cNvPr id="225" name="直接箭头连接符 224"/>
              <p:cNvCxnSpPr/>
              <p:nvPr/>
            </p:nvCxnSpPr>
            <p:spPr bwMode="auto">
              <a:xfrm flipH="1">
                <a:off x="6588224" y="3068960"/>
                <a:ext cx="360040" cy="0"/>
              </a:xfrm>
              <a:prstGeom prst="straightConnector1">
                <a:avLst/>
              </a:prstGeom>
              <a:noFill/>
              <a:ln w="19050" cap="flat" cmpd="sng" algn="ctr">
                <a:solidFill>
                  <a:schemeClr val="accent2"/>
                </a:solidFill>
                <a:prstDash val="solid"/>
                <a:round/>
                <a:headEnd type="none" w="med" len="med"/>
                <a:tailEnd type="triangle"/>
              </a:ln>
            </p:spPr>
          </p:cxnSp>
          <p:cxnSp>
            <p:nvCxnSpPr>
              <p:cNvPr id="226" name="直接箭头连接符 225"/>
              <p:cNvCxnSpPr/>
              <p:nvPr/>
            </p:nvCxnSpPr>
            <p:spPr bwMode="auto">
              <a:xfrm flipH="1">
                <a:off x="6588224" y="3501008"/>
                <a:ext cx="360040" cy="0"/>
              </a:xfrm>
              <a:prstGeom prst="straightConnector1">
                <a:avLst/>
              </a:prstGeom>
              <a:noFill/>
              <a:ln w="19050" cap="flat" cmpd="sng" algn="ctr">
                <a:solidFill>
                  <a:srgbClr val="990099"/>
                </a:solidFill>
                <a:prstDash val="sysDash"/>
                <a:round/>
                <a:headEnd type="none" w="med" len="med"/>
                <a:tailEnd type="triangle"/>
              </a:ln>
            </p:spPr>
          </p:cxnSp>
          <p:cxnSp>
            <p:nvCxnSpPr>
              <p:cNvPr id="227" name="直接箭头连接符 226"/>
              <p:cNvCxnSpPr/>
              <p:nvPr/>
            </p:nvCxnSpPr>
            <p:spPr bwMode="auto">
              <a:xfrm flipV="1">
                <a:off x="1403648" y="3068823"/>
                <a:ext cx="1152129" cy="137"/>
              </a:xfrm>
              <a:prstGeom prst="straightConnector1">
                <a:avLst/>
              </a:prstGeom>
              <a:noFill/>
              <a:ln w="19050" cap="flat" cmpd="sng" algn="ctr">
                <a:solidFill>
                  <a:srgbClr val="FF3399"/>
                </a:solidFill>
                <a:prstDash val="solid"/>
                <a:round/>
                <a:headEnd type="none" w="med" len="med"/>
                <a:tailEnd type="triangle"/>
              </a:ln>
            </p:spPr>
          </p:cxnSp>
          <p:cxnSp>
            <p:nvCxnSpPr>
              <p:cNvPr id="228" name="直接箭头连接符 227"/>
              <p:cNvCxnSpPr/>
              <p:nvPr/>
            </p:nvCxnSpPr>
            <p:spPr bwMode="auto">
              <a:xfrm flipH="1" flipV="1">
                <a:off x="1403648" y="2924572"/>
                <a:ext cx="1152129" cy="372"/>
              </a:xfrm>
              <a:prstGeom prst="straightConnector1">
                <a:avLst/>
              </a:prstGeom>
              <a:noFill/>
              <a:ln w="19050" cap="flat" cmpd="sng" algn="ctr">
                <a:solidFill>
                  <a:srgbClr val="990099"/>
                </a:solidFill>
                <a:prstDash val="solid"/>
                <a:round/>
                <a:headEnd type="none" w="med" len="med"/>
                <a:tailEnd type="triangle"/>
              </a:ln>
            </p:spPr>
          </p:cxnSp>
          <p:sp>
            <p:nvSpPr>
              <p:cNvPr id="229" name="Text Box 547"/>
              <p:cNvSpPr txBox="1">
                <a:spLocks noChangeArrowheads="1"/>
              </p:cNvSpPr>
              <p:nvPr/>
            </p:nvSpPr>
            <p:spPr bwMode="auto">
              <a:xfrm>
                <a:off x="1763688" y="2132856"/>
                <a:ext cx="576064" cy="504825"/>
              </a:xfrm>
              <a:prstGeom prst="rect">
                <a:avLst/>
              </a:prstGeom>
              <a:solidFill>
                <a:schemeClr val="bg1"/>
              </a:solidFill>
              <a:ln w="19050">
                <a:solidFill>
                  <a:schemeClr val="tx1"/>
                </a:solidFill>
                <a:miter lim="800000"/>
              </a:ln>
              <a:effectLst/>
            </p:spPr>
            <p:txBody>
              <a:bodyPr lIns="18000" tIns="10800" rIns="18000" bIns="10800" anchor="ctr"/>
              <a:lstStyle/>
              <a:p>
                <a:pPr>
                  <a:lnSpc>
                    <a:spcPct val="90000"/>
                  </a:lnSpc>
                </a:pPr>
                <a:r>
                  <a:rPr lang="zh-CN" altLang="en-US" sz="1800" b="1" dirty="0">
                    <a:latin typeface="宋体" panose="02010600030101010101" pitchFamily="2" charset="-122"/>
                  </a:rPr>
                  <a:t>数据缓冲</a:t>
                </a:r>
              </a:p>
            </p:txBody>
          </p:sp>
          <p:sp>
            <p:nvSpPr>
              <p:cNvPr id="230" name="Text Box 547"/>
              <p:cNvSpPr txBox="1">
                <a:spLocks noChangeArrowheads="1"/>
              </p:cNvSpPr>
              <p:nvPr/>
            </p:nvSpPr>
            <p:spPr bwMode="auto">
              <a:xfrm>
                <a:off x="1763688" y="3572247"/>
                <a:ext cx="576064" cy="504825"/>
              </a:xfrm>
              <a:prstGeom prst="rect">
                <a:avLst/>
              </a:prstGeom>
              <a:solidFill>
                <a:schemeClr val="bg1"/>
              </a:solidFill>
              <a:ln w="19050">
                <a:solidFill>
                  <a:schemeClr val="tx1"/>
                </a:solidFill>
                <a:miter lim="800000"/>
              </a:ln>
              <a:effectLst/>
            </p:spPr>
            <p:txBody>
              <a:bodyPr lIns="18000" tIns="10800" rIns="18000" bIns="10800" anchor="ctr"/>
              <a:lstStyle/>
              <a:p>
                <a:pPr>
                  <a:lnSpc>
                    <a:spcPct val="90000"/>
                  </a:lnSpc>
                </a:pPr>
                <a:r>
                  <a:rPr lang="zh-CN" altLang="en-US" sz="1800" b="1" dirty="0">
                    <a:latin typeface="宋体" panose="02010600030101010101" pitchFamily="2" charset="-122"/>
                  </a:rPr>
                  <a:t>地址锁存</a:t>
                </a:r>
              </a:p>
            </p:txBody>
          </p:sp>
          <p:sp>
            <p:nvSpPr>
              <p:cNvPr id="231" name="Text Box 161"/>
              <p:cNvSpPr txBox="1">
                <a:spLocks noChangeArrowheads="1"/>
              </p:cNvSpPr>
              <p:nvPr/>
            </p:nvSpPr>
            <p:spPr bwMode="auto">
              <a:xfrm>
                <a:off x="863898" y="3573016"/>
                <a:ext cx="539750" cy="504056"/>
              </a:xfrm>
              <a:prstGeom prst="rect">
                <a:avLst/>
              </a:prstGeom>
              <a:noFill/>
              <a:ln w="19050">
                <a:noFill/>
                <a:miter lim="800000"/>
              </a:ln>
              <a:effectLst/>
            </p:spPr>
            <p:txBody>
              <a:bodyPr lIns="18000" tIns="10800" rIns="18000" bIns="10800" anchor="ctr"/>
              <a:lstStyle/>
              <a:p>
                <a:pPr>
                  <a:lnSpc>
                    <a:spcPct val="90000"/>
                  </a:lnSpc>
                </a:pPr>
                <a:r>
                  <a:rPr lang="zh-CN" altLang="en-US" sz="1800" b="1" dirty="0">
                    <a:latin typeface="宋体" panose="02010600030101010101" pitchFamily="2" charset="-122"/>
                  </a:rPr>
                  <a:t>地址总线</a:t>
                </a:r>
              </a:p>
            </p:txBody>
          </p:sp>
          <p:sp>
            <p:nvSpPr>
              <p:cNvPr id="232" name="右大括号 231"/>
              <p:cNvSpPr/>
              <p:nvPr/>
            </p:nvSpPr>
            <p:spPr bwMode="auto">
              <a:xfrm>
                <a:off x="7020272" y="2204516"/>
                <a:ext cx="72008" cy="1296120"/>
              </a:xfrm>
              <a:prstGeom prst="rightBrace">
                <a:avLst>
                  <a:gd name="adj1" fmla="val 31009"/>
                  <a:gd name="adj2" fmla="val 50000"/>
                </a:avLst>
              </a:prstGeom>
              <a:noFill/>
              <a:ln w="15875" cap="flat" cmpd="sng" algn="ctr">
                <a:solidFill>
                  <a:schemeClr val="tx1"/>
                </a:solidFill>
                <a:prstDash val="solid"/>
                <a:round/>
                <a:headEnd type="none" w="med" len="med"/>
                <a:tailEnd type="none" w="med" len="med"/>
              </a:ln>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1" lang="zh-CN" altLang="en-US" sz="2400" b="0" i="0" u="none" strike="noStrike" cap="none" normalizeH="0" baseline="0">
                  <a:ln>
                    <a:noFill/>
                  </a:ln>
                  <a:solidFill>
                    <a:schemeClr val="tx1"/>
                  </a:solidFill>
                  <a:effectLst/>
                  <a:latin typeface="Times New Roman" panose="02020603050405020304" charset="0"/>
                  <a:ea typeface="宋体" panose="02010600030101010101" pitchFamily="2" charset="-122"/>
                </a:endParaRPr>
              </a:p>
            </p:txBody>
          </p:sp>
        </p:grpSp>
        <p:grpSp>
          <p:nvGrpSpPr>
            <p:cNvPr id="233" name="组合 232"/>
            <p:cNvGrpSpPr/>
            <p:nvPr/>
          </p:nvGrpSpPr>
          <p:grpSpPr>
            <a:xfrm>
              <a:off x="9661" y="6225"/>
              <a:ext cx="5391" cy="1025"/>
              <a:chOff x="2339752" y="3426271"/>
              <a:chExt cx="3423097" cy="650801"/>
            </a:xfrm>
          </p:grpSpPr>
          <p:sp>
            <p:nvSpPr>
              <p:cNvPr id="234" name="Text Box 161"/>
              <p:cNvSpPr txBox="1">
                <a:spLocks noChangeArrowheads="1"/>
              </p:cNvSpPr>
              <p:nvPr/>
            </p:nvSpPr>
            <p:spPr bwMode="auto">
              <a:xfrm>
                <a:off x="2339752" y="3429000"/>
                <a:ext cx="504056" cy="192603"/>
              </a:xfrm>
              <a:prstGeom prst="rect">
                <a:avLst/>
              </a:prstGeom>
              <a:noFill/>
              <a:ln w="19050">
                <a:noFill/>
                <a:miter lim="800000"/>
              </a:ln>
              <a:effectLst/>
            </p:spPr>
            <p:txBody>
              <a:bodyPr lIns="18000" tIns="10800" rIns="18000" bIns="10800" anchor="ctr"/>
              <a:lstStyle/>
              <a:p>
                <a:pPr>
                  <a:lnSpc>
                    <a:spcPct val="90000"/>
                  </a:lnSpc>
                </a:pPr>
                <a:r>
                  <a:rPr lang="zh-CN" altLang="en-US" sz="1600" b="1" dirty="0">
                    <a:latin typeface="宋体" panose="02010600030101010101" pitchFamily="2" charset="-122"/>
                  </a:rPr>
                  <a:t>高位</a:t>
                </a:r>
              </a:p>
            </p:txBody>
          </p:sp>
          <p:sp>
            <p:nvSpPr>
              <p:cNvPr id="235" name="Text Box 547"/>
              <p:cNvSpPr txBox="1">
                <a:spLocks noChangeArrowheads="1"/>
              </p:cNvSpPr>
              <p:nvPr/>
            </p:nvSpPr>
            <p:spPr bwMode="auto">
              <a:xfrm>
                <a:off x="2843808" y="3426271"/>
                <a:ext cx="576063" cy="504825"/>
              </a:xfrm>
              <a:prstGeom prst="rect">
                <a:avLst/>
              </a:prstGeom>
              <a:solidFill>
                <a:srgbClr val="CCCCFF"/>
              </a:solidFill>
              <a:ln w="19050">
                <a:solidFill>
                  <a:schemeClr val="tx1"/>
                </a:solidFill>
                <a:miter lim="800000"/>
              </a:ln>
              <a:effectLst/>
            </p:spPr>
            <p:txBody>
              <a:bodyPr lIns="18000" tIns="10800" rIns="18000" bIns="10800" anchor="ctr"/>
              <a:lstStyle/>
              <a:p>
                <a:pPr>
                  <a:lnSpc>
                    <a:spcPct val="90000"/>
                  </a:lnSpc>
                </a:pPr>
                <a:r>
                  <a:rPr lang="zh-CN" altLang="en-US" sz="1800" b="1" dirty="0">
                    <a:latin typeface="宋体" panose="02010600030101010101" pitchFamily="2" charset="-122"/>
                  </a:rPr>
                  <a:t>设备选择</a:t>
                </a:r>
              </a:p>
            </p:txBody>
          </p:sp>
          <p:sp>
            <p:nvSpPr>
              <p:cNvPr id="236" name="Text Box 549"/>
              <p:cNvSpPr txBox="1">
                <a:spLocks noChangeArrowheads="1"/>
              </p:cNvSpPr>
              <p:nvPr/>
            </p:nvSpPr>
            <p:spPr bwMode="auto">
              <a:xfrm>
                <a:off x="4283968" y="3791420"/>
                <a:ext cx="1478881" cy="285652"/>
              </a:xfrm>
              <a:prstGeom prst="rect">
                <a:avLst/>
              </a:prstGeom>
              <a:solidFill>
                <a:srgbClr val="CCCCFF"/>
              </a:solidFill>
              <a:ln w="19050">
                <a:solidFill>
                  <a:schemeClr val="tx1"/>
                </a:solidFill>
                <a:miter lim="800000"/>
              </a:ln>
              <a:effectLst/>
            </p:spPr>
            <p:txBody>
              <a:bodyPr lIns="18000" tIns="10800" rIns="18000" bIns="10800" anchor="ctr"/>
              <a:lstStyle/>
              <a:p>
                <a:r>
                  <a:rPr lang="zh-CN" altLang="en-US" sz="1800" b="1" dirty="0">
                    <a:latin typeface="宋体" panose="02010600030101010101" pitchFamily="2" charset="-122"/>
                  </a:rPr>
                  <a:t>端口地址译码</a:t>
                </a:r>
              </a:p>
            </p:txBody>
          </p:sp>
          <p:cxnSp>
            <p:nvCxnSpPr>
              <p:cNvPr id="237" name="直接箭头连接符 236"/>
              <p:cNvCxnSpPr/>
              <p:nvPr/>
            </p:nvCxnSpPr>
            <p:spPr bwMode="auto">
              <a:xfrm>
                <a:off x="2339975" y="4005064"/>
                <a:ext cx="1943993" cy="0"/>
              </a:xfrm>
              <a:prstGeom prst="straightConnector1">
                <a:avLst/>
              </a:prstGeom>
              <a:noFill/>
              <a:ln w="19050" cap="flat" cmpd="sng" algn="ctr">
                <a:solidFill>
                  <a:srgbClr val="CC3300"/>
                </a:solidFill>
                <a:prstDash val="solid"/>
                <a:round/>
                <a:headEnd type="none" w="med" len="med"/>
                <a:tailEnd type="triangle"/>
              </a:ln>
            </p:spPr>
          </p:cxnSp>
          <p:cxnSp>
            <p:nvCxnSpPr>
              <p:cNvPr id="238" name="直接箭头连接符 237"/>
              <p:cNvCxnSpPr/>
              <p:nvPr/>
            </p:nvCxnSpPr>
            <p:spPr bwMode="auto">
              <a:xfrm flipH="1" flipV="1">
                <a:off x="3563888" y="3644132"/>
                <a:ext cx="1" cy="216917"/>
              </a:xfrm>
              <a:prstGeom prst="straightConnector1">
                <a:avLst/>
              </a:prstGeom>
              <a:noFill/>
              <a:ln w="15875" cap="flat" cmpd="sng" algn="ctr">
                <a:solidFill>
                  <a:srgbClr val="FF3399"/>
                </a:solidFill>
                <a:prstDash val="solid"/>
                <a:round/>
                <a:headEnd type="none" w="med" len="med"/>
                <a:tailEnd type="none" w="med" len="sm"/>
              </a:ln>
            </p:spPr>
          </p:cxnSp>
          <p:cxnSp>
            <p:nvCxnSpPr>
              <p:cNvPr id="239" name="直接箭头连接符 238"/>
              <p:cNvCxnSpPr/>
              <p:nvPr/>
            </p:nvCxnSpPr>
            <p:spPr bwMode="auto">
              <a:xfrm>
                <a:off x="3563888" y="3858222"/>
                <a:ext cx="720080" cy="2826"/>
              </a:xfrm>
              <a:prstGeom prst="straightConnector1">
                <a:avLst/>
              </a:prstGeom>
              <a:noFill/>
              <a:ln w="15875" cap="flat" cmpd="sng" algn="ctr">
                <a:solidFill>
                  <a:srgbClr val="FF3399"/>
                </a:solidFill>
                <a:prstDash val="solid"/>
                <a:round/>
                <a:headEnd type="none" w="med" len="med"/>
                <a:tailEnd type="triangle" w="med" len="med"/>
              </a:ln>
            </p:spPr>
          </p:cxnSp>
          <p:cxnSp>
            <p:nvCxnSpPr>
              <p:cNvPr id="240" name="直接箭头连接符 239"/>
              <p:cNvCxnSpPr/>
              <p:nvPr/>
            </p:nvCxnSpPr>
            <p:spPr bwMode="auto">
              <a:xfrm>
                <a:off x="2339975" y="3645024"/>
                <a:ext cx="503833" cy="0"/>
              </a:xfrm>
              <a:prstGeom prst="straightConnector1">
                <a:avLst/>
              </a:prstGeom>
              <a:noFill/>
              <a:ln w="19050" cap="flat" cmpd="sng" algn="ctr">
                <a:solidFill>
                  <a:srgbClr val="CC3300"/>
                </a:solidFill>
                <a:prstDash val="solid"/>
                <a:round/>
                <a:headEnd type="none" w="med" len="med"/>
                <a:tailEnd type="triangle"/>
              </a:ln>
            </p:spPr>
          </p:cxnSp>
          <p:sp>
            <p:nvSpPr>
              <p:cNvPr id="241" name="Text Box 161"/>
              <p:cNvSpPr txBox="1">
                <a:spLocks noChangeArrowheads="1"/>
              </p:cNvSpPr>
              <p:nvPr/>
            </p:nvSpPr>
            <p:spPr bwMode="auto">
              <a:xfrm>
                <a:off x="2339752" y="3789040"/>
                <a:ext cx="504056" cy="192603"/>
              </a:xfrm>
              <a:prstGeom prst="rect">
                <a:avLst/>
              </a:prstGeom>
              <a:noFill/>
              <a:ln w="19050">
                <a:noFill/>
                <a:miter lim="800000"/>
              </a:ln>
              <a:effectLst/>
            </p:spPr>
            <p:txBody>
              <a:bodyPr lIns="18000" tIns="10800" rIns="18000" bIns="10800" anchor="ctr"/>
              <a:lstStyle/>
              <a:p>
                <a:pPr>
                  <a:lnSpc>
                    <a:spcPct val="90000"/>
                  </a:lnSpc>
                </a:pPr>
                <a:r>
                  <a:rPr lang="zh-CN" altLang="en-US" sz="1600" b="1" dirty="0">
                    <a:latin typeface="宋体" panose="02010600030101010101" pitchFamily="2" charset="-122"/>
                  </a:rPr>
                  <a:t>低位</a:t>
                </a:r>
              </a:p>
            </p:txBody>
          </p:sp>
          <p:cxnSp>
            <p:nvCxnSpPr>
              <p:cNvPr id="242" name="直接箭头连接符 241"/>
              <p:cNvCxnSpPr/>
              <p:nvPr/>
            </p:nvCxnSpPr>
            <p:spPr bwMode="auto">
              <a:xfrm>
                <a:off x="3419872" y="3645024"/>
                <a:ext cx="135755" cy="0"/>
              </a:xfrm>
              <a:prstGeom prst="straightConnector1">
                <a:avLst/>
              </a:prstGeom>
              <a:noFill/>
              <a:ln w="15875" cap="flat" cmpd="sng" algn="ctr">
                <a:solidFill>
                  <a:srgbClr val="FF3399"/>
                </a:solidFill>
                <a:prstDash val="solid"/>
                <a:round/>
                <a:headEnd type="none" w="med" len="med"/>
                <a:tailEnd type="none" w="sm" len="sm"/>
              </a:ln>
            </p:spPr>
          </p:cxnSp>
        </p:grpSp>
      </p:grpSp>
      <p:sp>
        <p:nvSpPr>
          <p:cNvPr id="243" name="内容占位符 242"/>
          <p:cNvSpPr>
            <a:spLocks noGrp="1"/>
          </p:cNvSpPr>
          <p:nvPr>
            <p:ph idx="1"/>
          </p:nvPr>
        </p:nvSpPr>
        <p:spPr>
          <a:xfrm>
            <a:off x="609600" y="1183640"/>
            <a:ext cx="10972800" cy="5010785"/>
          </a:xfrm>
        </p:spPr>
        <p:txBody>
          <a:bodyPr>
            <a:normAutofit/>
          </a:bodyPr>
          <a:lstStyle/>
          <a:p>
            <a:pPr algn="l">
              <a:lnSpc>
                <a:spcPct val="125000"/>
              </a:lnSpc>
            </a:pPr>
            <a:r>
              <a:rPr lang="zh-CN" altLang="en-US" sz="3200" b="1" dirty="0">
                <a:latin typeface="宋体" panose="02010600030101010101" pitchFamily="2" charset="-122"/>
                <a:sym typeface="+mn-ea"/>
              </a:rPr>
              <a:t>基本组成</a:t>
            </a:r>
          </a:p>
          <a:p>
            <a:pPr lvl="1" algn="l">
              <a:lnSpc>
                <a:spcPct val="125000"/>
              </a:lnSpc>
            </a:pPr>
            <a:r>
              <a:rPr lang="zh-CN" altLang="en-US" sz="2800" b="1" dirty="0">
                <a:latin typeface="宋体" panose="02010600030101010101" pitchFamily="2" charset="-122"/>
                <a:sym typeface="+mn-ea"/>
              </a:rPr>
              <a:t>总线缓冲器</a:t>
            </a:r>
          </a:p>
          <a:p>
            <a:pPr lvl="1" algn="l">
              <a:lnSpc>
                <a:spcPct val="125000"/>
              </a:lnSpc>
            </a:pPr>
            <a:r>
              <a:rPr lang="en-US" altLang="zh-CN" sz="2800" b="1" spc="-100" dirty="0">
                <a:latin typeface="宋体" panose="02010600030101010101" pitchFamily="2" charset="-122"/>
                <a:sym typeface="+mn-ea"/>
              </a:rPr>
              <a:t>I/O</a:t>
            </a:r>
            <a:r>
              <a:rPr lang="zh-CN" altLang="en-US" sz="2800" b="1" spc="-100" dirty="0">
                <a:latin typeface="宋体" panose="02010600030101010101" pitchFamily="2" charset="-122"/>
                <a:sym typeface="+mn-ea"/>
              </a:rPr>
              <a:t>端口</a:t>
            </a:r>
          </a:p>
          <a:p>
            <a:pPr lvl="1" algn="l">
              <a:lnSpc>
                <a:spcPct val="125000"/>
              </a:lnSpc>
            </a:pPr>
            <a:r>
              <a:rPr lang="zh-CN" altLang="en-US" sz="2800" b="1" spc="-100" dirty="0">
                <a:latin typeface="宋体" panose="02010600030101010101" pitchFamily="2" charset="-122"/>
                <a:sym typeface="+mn-ea"/>
              </a:rPr>
              <a:t>设备选择</a:t>
            </a:r>
          </a:p>
          <a:p>
            <a:pPr lvl="1" algn="l">
              <a:lnSpc>
                <a:spcPct val="125000"/>
              </a:lnSpc>
            </a:pPr>
            <a:r>
              <a:rPr lang="zh-CN" altLang="en-US" sz="2800" b="1" spc="-100" dirty="0">
                <a:sym typeface="+mn-ea"/>
              </a:rPr>
              <a:t>控制逻辑等</a:t>
            </a:r>
            <a:endParaRPr lang="zh-CN" altLang="en-US" sz="2800" b="1" spc="-100" dirty="0"/>
          </a:p>
          <a:p>
            <a:endParaRPr lang="zh-CN" altLang="en-US" dirty="0">
              <a:sym typeface="+mn-ea"/>
            </a:endParaRPr>
          </a:p>
          <a:p>
            <a:endParaRPr lang="zh-CN" altLang="en-US" dirty="0">
              <a:sym typeface="+mn-ea"/>
            </a:endParaRPr>
          </a:p>
        </p:txBody>
      </p:sp>
    </p:spTree>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设备控制器</a:t>
            </a:r>
            <a:r>
              <a:rPr lang="en-US" altLang="zh-CN" sz="4000" dirty="0">
                <a:sym typeface="+mn-ea"/>
              </a:rPr>
              <a:t>.</a:t>
            </a:r>
            <a:endParaRPr lang="en-US" altLang="zh-CN" sz="4000" dirty="0"/>
          </a:p>
        </p:txBody>
      </p:sp>
      <p:sp>
        <p:nvSpPr>
          <p:cNvPr id="3" name="内容占位符 2"/>
          <p:cNvSpPr>
            <a:spLocks noGrp="1"/>
          </p:cNvSpPr>
          <p:nvPr>
            <p:ph idx="1"/>
          </p:nvPr>
        </p:nvSpPr>
        <p:spPr>
          <a:xfrm>
            <a:off x="609600" y="1183640"/>
            <a:ext cx="10972800" cy="4894580"/>
          </a:xfrm>
        </p:spPr>
        <p:txBody>
          <a:bodyPr>
            <a:normAutofit fontScale="92500"/>
          </a:bodyPr>
          <a:lstStyle/>
          <a:p>
            <a:r>
              <a:rPr lang="zh-CN" altLang="en-US" sz="3400" dirty="0">
                <a:sym typeface="+mn-ea"/>
              </a:rPr>
              <a:t>端口</a:t>
            </a:r>
          </a:p>
          <a:p>
            <a:pPr lvl="1"/>
            <a:r>
              <a:rPr lang="zh-CN" altLang="en-US" sz="2900" dirty="0">
                <a:sym typeface="+mn-ea"/>
              </a:rPr>
              <a:t>连接CPU</a:t>
            </a:r>
            <a:endParaRPr lang="zh-CN" altLang="en-US" sz="2900" dirty="0"/>
          </a:p>
          <a:p>
            <a:pPr lvl="1"/>
            <a:r>
              <a:rPr lang="zh-CN" altLang="en-US" sz="2900" dirty="0">
                <a:sym typeface="+mn-ea"/>
              </a:rPr>
              <a:t>数据缓冲</a:t>
            </a:r>
          </a:p>
          <a:p>
            <a:pPr lvl="1"/>
            <a:r>
              <a:rPr lang="zh-CN" altLang="en-US" sz="2900" dirty="0">
                <a:sym typeface="+mn-ea"/>
              </a:rPr>
              <a:t>状态数据</a:t>
            </a:r>
          </a:p>
          <a:p>
            <a:pPr lvl="1"/>
            <a:r>
              <a:rPr lang="zh-CN" altLang="en-US" sz="2900" dirty="0">
                <a:sym typeface="+mn-ea"/>
              </a:rPr>
              <a:t>控制命令</a:t>
            </a:r>
          </a:p>
          <a:p>
            <a:r>
              <a:rPr lang="zh-CN" altLang="en-US" sz="3400" dirty="0">
                <a:sym typeface="+mn-ea"/>
              </a:rPr>
              <a:t>外设接口控制逻辑</a:t>
            </a:r>
          </a:p>
          <a:p>
            <a:pPr lvl="1"/>
            <a:r>
              <a:rPr lang="zh-CN" altLang="en-US" sz="2900" dirty="0">
                <a:sym typeface="+mn-ea"/>
              </a:rPr>
              <a:t>连接、控制若干个相同类型的设备</a:t>
            </a:r>
          </a:p>
        </p:txBody>
      </p:sp>
    </p:spTree>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ym typeface="+mn-ea"/>
              </a:rPr>
              <a:t>设备控制器</a:t>
            </a:r>
            <a:r>
              <a:rPr lang="en-US" altLang="zh-CN" dirty="0">
                <a:sym typeface="+mn-ea"/>
              </a:rPr>
              <a:t>..</a:t>
            </a:r>
            <a:endParaRPr lang="en-US" altLang="zh-CN" dirty="0"/>
          </a:p>
        </p:txBody>
      </p:sp>
      <p:sp>
        <p:nvSpPr>
          <p:cNvPr id="3" name="内容占位符 2"/>
          <p:cNvSpPr>
            <a:spLocks noGrp="1"/>
          </p:cNvSpPr>
          <p:nvPr>
            <p:ph idx="1"/>
          </p:nvPr>
        </p:nvSpPr>
        <p:spPr/>
        <p:txBody>
          <a:bodyPr>
            <a:normAutofit fontScale="95000"/>
          </a:bodyPr>
          <a:lstStyle/>
          <a:p>
            <a:r>
              <a:rPr lang="zh-CN" altLang="en-US" sz="3400" dirty="0">
                <a:sym typeface="+mn-ea"/>
              </a:rPr>
              <a:t>地址译码</a:t>
            </a:r>
          </a:p>
          <a:p>
            <a:pPr lvl="1"/>
            <a:r>
              <a:rPr lang="zh-CN" altLang="en-US" sz="2900" dirty="0">
                <a:sym typeface="+mn-ea"/>
              </a:rPr>
              <a:t>选中设备控制器的某个端口</a:t>
            </a:r>
          </a:p>
          <a:p>
            <a:r>
              <a:rPr lang="zh-CN" altLang="en-US" sz="3400" dirty="0">
                <a:sym typeface="+mn-ea"/>
              </a:rPr>
              <a:t>I/O控制逻辑</a:t>
            </a:r>
          </a:p>
          <a:p>
            <a:pPr lvl="1"/>
            <a:r>
              <a:rPr lang="zh-CN" altLang="en-US" sz="2900" dirty="0">
                <a:sym typeface="+mn-ea"/>
              </a:rPr>
              <a:t>通信控制、转发主机的操作命令</a:t>
            </a:r>
            <a:endParaRPr lang="zh-CN" altLang="en-US" sz="29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主要内容</a:t>
            </a:r>
          </a:p>
        </p:txBody>
      </p:sp>
      <p:sp>
        <p:nvSpPr>
          <p:cNvPr id="3" name="内容占位符 2"/>
          <p:cNvSpPr>
            <a:spLocks noGrp="1"/>
          </p:cNvSpPr>
          <p:nvPr>
            <p:ph idx="1"/>
          </p:nvPr>
        </p:nvSpPr>
        <p:spPr/>
        <p:txBody>
          <a:bodyPr>
            <a:normAutofit/>
          </a:bodyPr>
          <a:lstStyle/>
          <a:p>
            <a:r>
              <a:rPr lang="zh-CN" altLang="en-US" sz="3200" dirty="0"/>
              <a:t>程序功能</a:t>
            </a:r>
          </a:p>
          <a:p>
            <a:r>
              <a:rPr lang="zh-CN" altLang="en-US" sz="3200" dirty="0"/>
              <a:t>程序清单</a:t>
            </a:r>
          </a:p>
          <a:p>
            <a:r>
              <a:rPr lang="zh-CN" altLang="en-US" sz="3200" dirty="0"/>
              <a:t>程序注释</a:t>
            </a:r>
          </a:p>
        </p:txBody>
      </p:sp>
    </p:spTree>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a:t>I/O</a:t>
            </a:r>
            <a:r>
              <a:rPr lang="zh-CN" altLang="en-US" sz="4000" dirty="0"/>
              <a:t>接口的意义</a:t>
            </a:r>
          </a:p>
        </p:txBody>
      </p:sp>
      <p:sp>
        <p:nvSpPr>
          <p:cNvPr id="3" name="内容占位符 2"/>
          <p:cNvSpPr>
            <a:spLocks noGrp="1"/>
          </p:cNvSpPr>
          <p:nvPr>
            <p:ph idx="1"/>
          </p:nvPr>
        </p:nvSpPr>
        <p:spPr/>
        <p:txBody>
          <a:bodyPr>
            <a:normAutofit/>
          </a:bodyPr>
          <a:lstStyle/>
          <a:p>
            <a:r>
              <a:rPr lang="zh-CN" altLang="en-US" sz="3200" dirty="0"/>
              <a:t>输入输出标准化</a:t>
            </a:r>
          </a:p>
          <a:p>
            <a:pPr lvl="1"/>
            <a:r>
              <a:rPr lang="zh-CN" altLang="en-US" sz="2800" dirty="0"/>
              <a:t>用统一的接口，控制所有的设备</a:t>
            </a:r>
          </a:p>
          <a:p>
            <a:r>
              <a:rPr lang="zh-CN" altLang="en-US" sz="3200" dirty="0"/>
              <a:t>计算和输入输出并行</a:t>
            </a:r>
          </a:p>
          <a:p>
            <a:pPr lvl="1"/>
            <a:r>
              <a:rPr lang="zh-CN" altLang="en-US" sz="2800" dirty="0">
                <a:sym typeface="+mn-ea"/>
              </a:rPr>
              <a:t>设备控制器出现之后，在CPU和外设之间有了一个中转站</a:t>
            </a:r>
          </a:p>
          <a:p>
            <a:pPr lvl="1"/>
            <a:r>
              <a:rPr lang="zh-CN" altLang="en-US" sz="2800" dirty="0">
                <a:sym typeface="+mn-ea"/>
              </a:rPr>
              <a:t>数据缓冲：放下数据就走</a:t>
            </a:r>
            <a:endParaRPr lang="zh-CN" altLang="en-US" sz="2800" dirty="0"/>
          </a:p>
          <a:p>
            <a:pPr marL="457200" lvl="1" indent="0">
              <a:buNone/>
            </a:pPr>
            <a:endParaRPr lang="zh-CN" altLang="en-US" dirty="0"/>
          </a:p>
        </p:txBody>
      </p:sp>
    </p:spTree>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a:t>I/O</a:t>
            </a:r>
            <a:r>
              <a:rPr lang="zh-CN" altLang="en-US" sz="4000" dirty="0"/>
              <a:t>接口的意义</a:t>
            </a:r>
            <a:r>
              <a:rPr lang="en-US" altLang="zh-CN" sz="4000" dirty="0"/>
              <a:t>.</a:t>
            </a:r>
            <a:endParaRPr lang="zh-CN" altLang="en-US" sz="4000" dirty="0"/>
          </a:p>
        </p:txBody>
      </p:sp>
      <p:sp>
        <p:nvSpPr>
          <p:cNvPr id="3" name="内容占位符 2"/>
          <p:cNvSpPr>
            <a:spLocks noGrp="1"/>
          </p:cNvSpPr>
          <p:nvPr>
            <p:ph idx="1"/>
          </p:nvPr>
        </p:nvSpPr>
        <p:spPr/>
        <p:txBody>
          <a:bodyPr>
            <a:normAutofit/>
          </a:bodyPr>
          <a:lstStyle/>
          <a:p>
            <a:r>
              <a:rPr lang="zh-CN" altLang="en-US" sz="3200" dirty="0"/>
              <a:t>例：</a:t>
            </a:r>
          </a:p>
          <a:p>
            <a:pPr lvl="1"/>
            <a:r>
              <a:rPr lang="zh-CN" altLang="en-US" sz="2800" dirty="0"/>
              <a:t>EDSAC执行I/O操作时，I/O指令要等待外部设备完成操作之后，才返回程序。好在那个时候的CPU速度很慢，并不觉得I/O指令有什么特别慢。</a:t>
            </a:r>
          </a:p>
          <a:p>
            <a:pPr marL="457200" lvl="1" indent="0">
              <a:buNone/>
            </a:pPr>
            <a:endParaRPr lang="zh-CN" altLang="en-US" sz="2800" dirty="0"/>
          </a:p>
        </p:txBody>
      </p:sp>
    </p:spTree>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设备的地址</a:t>
            </a:r>
          </a:p>
        </p:txBody>
      </p:sp>
      <p:sp>
        <p:nvSpPr>
          <p:cNvPr id="3" name="内容占位符 2"/>
          <p:cNvSpPr>
            <a:spLocks noGrp="1"/>
          </p:cNvSpPr>
          <p:nvPr>
            <p:ph idx="1"/>
          </p:nvPr>
        </p:nvSpPr>
        <p:spPr/>
        <p:txBody>
          <a:bodyPr>
            <a:normAutofit/>
          </a:bodyPr>
          <a:lstStyle/>
          <a:p>
            <a:r>
              <a:rPr lang="zh-CN" altLang="en-US" sz="3200" dirty="0"/>
              <a:t>独立编址</a:t>
            </a:r>
            <a:endParaRPr lang="en-US" altLang="zh-CN" sz="3200" dirty="0"/>
          </a:p>
          <a:p>
            <a:pPr lvl="1"/>
            <a:r>
              <a:rPr lang="en-US" altLang="zh-CN" sz="2800" dirty="0"/>
              <a:t>I/O</a:t>
            </a:r>
            <a:r>
              <a:rPr lang="zh-CN" altLang="en-US" sz="2800" dirty="0"/>
              <a:t>指令的一般形式：操作码（in/out）|数据|端口地址</a:t>
            </a:r>
            <a:r>
              <a:rPr lang="en-US" altLang="zh-CN" sz="2800" dirty="0"/>
              <a:t>	</a:t>
            </a:r>
            <a:endParaRPr lang="zh-CN" altLang="en-US" sz="2800" dirty="0"/>
          </a:p>
          <a:p>
            <a:pPr lvl="1"/>
            <a:r>
              <a:rPr lang="zh-CN" altLang="en-US" sz="2800" dirty="0"/>
              <a:t>端口地址空间：所有的端口地址的集合形成了端口地址空间</a:t>
            </a:r>
          </a:p>
          <a:p>
            <a:pPr lvl="1"/>
            <a:r>
              <a:rPr lang="zh-CN" altLang="en-US" sz="2800" dirty="0"/>
              <a:t>例：</a:t>
            </a:r>
            <a:r>
              <a:rPr lang="en-US" altLang="zh-CN" sz="2800" dirty="0"/>
              <a:t>IN AL,21H</a:t>
            </a:r>
          </a:p>
        </p:txBody>
      </p:sp>
    </p:spTree>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设备的地址</a:t>
            </a:r>
            <a:r>
              <a:rPr lang="en-US" altLang="zh-CN" sz="4000" dirty="0"/>
              <a:t>.</a:t>
            </a:r>
            <a:endParaRPr lang="zh-CN" altLang="en-US" sz="4000" dirty="0"/>
          </a:p>
        </p:txBody>
      </p:sp>
      <p:sp>
        <p:nvSpPr>
          <p:cNvPr id="3" name="内容占位符 2"/>
          <p:cNvSpPr>
            <a:spLocks noGrp="1"/>
          </p:cNvSpPr>
          <p:nvPr>
            <p:ph idx="1"/>
          </p:nvPr>
        </p:nvSpPr>
        <p:spPr/>
        <p:txBody>
          <a:bodyPr>
            <a:normAutofit/>
          </a:bodyPr>
          <a:lstStyle/>
          <a:p>
            <a:r>
              <a:rPr lang="zh-CN" altLang="en-US" sz="3200" dirty="0"/>
              <a:t>统一编址</a:t>
            </a:r>
          </a:p>
          <a:p>
            <a:pPr lvl="1"/>
            <a:r>
              <a:rPr lang="zh-CN" altLang="en-US" sz="2800" dirty="0"/>
              <a:t>将端口看作内存单元，与内存单元统一编址</a:t>
            </a:r>
          </a:p>
          <a:p>
            <a:pPr lvl="1"/>
            <a:r>
              <a:rPr lang="zh-CN" altLang="en-US" sz="2800" dirty="0"/>
              <a:t>这样CPU访问端口就像访问内存一样，不需要为CPU增加新的输入输出指令了</a:t>
            </a:r>
          </a:p>
          <a:p>
            <a:pPr lvl="1"/>
            <a:r>
              <a:rPr lang="zh-CN" altLang="en-US" sz="2800" dirty="0"/>
              <a:t>例：mov [2000], 0表示将0送给2000号内存单元，如果我们把2000号地址分配给某个控制器的端口，则上述指令就是给该端口赋值了，当然内存也不会再使用2000号地址了</a:t>
            </a:r>
          </a:p>
        </p:txBody>
      </p:sp>
    </p:spTree>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设备控制方式</a:t>
            </a:r>
          </a:p>
        </p:txBody>
      </p:sp>
      <p:sp>
        <p:nvSpPr>
          <p:cNvPr id="3" name="内容占位符 2"/>
          <p:cNvSpPr>
            <a:spLocks noGrp="1"/>
          </p:cNvSpPr>
          <p:nvPr>
            <p:ph idx="1"/>
          </p:nvPr>
        </p:nvSpPr>
        <p:spPr/>
        <p:txBody>
          <a:bodyPr>
            <a:normAutofit fontScale="97500"/>
          </a:bodyPr>
          <a:lstStyle/>
          <a:p>
            <a:r>
              <a:rPr lang="zh-CN" altLang="en-US" sz="3300" dirty="0"/>
              <a:t>轮询</a:t>
            </a:r>
          </a:p>
          <a:p>
            <a:pPr lvl="1"/>
            <a:r>
              <a:rPr lang="zh-CN" altLang="en-US" sz="2900" dirty="0"/>
              <a:t>在启动外设后执行一段循环程序，</a:t>
            </a:r>
            <a:r>
              <a:rPr lang="zh-CN" altLang="en-US" sz="2900" dirty="0">
                <a:highlight>
                  <a:srgbClr val="FFFF00"/>
                </a:highlight>
              </a:rPr>
              <a:t>不停地检测控制器的某个显示设备状态的端口，直到发现外设工作完成，再继续执行程序，这种输入输出的方式称为轮询</a:t>
            </a:r>
            <a:r>
              <a:rPr lang="zh-CN" altLang="en-US" sz="2900" dirty="0"/>
              <a:t>(polling)</a:t>
            </a:r>
          </a:p>
        </p:txBody>
      </p:sp>
    </p:spTree>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202523"/>
            <a:ext cx="10972800" cy="908050"/>
          </a:xfrm>
        </p:spPr>
        <p:txBody>
          <a:bodyPr/>
          <a:lstStyle/>
          <a:p>
            <a:r>
              <a:rPr lang="zh-CN" altLang="en-US" sz="4000" dirty="0"/>
              <a:t>设备控制方式</a:t>
            </a:r>
            <a:r>
              <a:rPr lang="en-US" altLang="zh-CN" sz="4000" dirty="0"/>
              <a:t>.</a:t>
            </a:r>
            <a:endParaRPr lang="zh-CN" altLang="en-US" sz="4000" dirty="0"/>
          </a:p>
        </p:txBody>
      </p:sp>
      <p:sp>
        <p:nvSpPr>
          <p:cNvPr id="3" name="内容占位符 2"/>
          <p:cNvSpPr>
            <a:spLocks noGrp="1"/>
          </p:cNvSpPr>
          <p:nvPr>
            <p:ph idx="1"/>
          </p:nvPr>
        </p:nvSpPr>
        <p:spPr>
          <a:xfrm>
            <a:off x="609600" y="1183640"/>
            <a:ext cx="10972800" cy="5488764"/>
          </a:xfrm>
        </p:spPr>
        <p:txBody>
          <a:bodyPr>
            <a:normAutofit fontScale="97500"/>
          </a:bodyPr>
          <a:lstStyle/>
          <a:p>
            <a:r>
              <a:rPr lang="zh-CN" altLang="en-US" sz="3300" dirty="0"/>
              <a:t>中断</a:t>
            </a:r>
            <a:endParaRPr lang="zh-CN" altLang="en-US" dirty="0"/>
          </a:p>
          <a:p>
            <a:pPr lvl="1"/>
            <a:r>
              <a:rPr lang="zh-CN" altLang="en-US" sz="2900" dirty="0"/>
              <a:t>中断机制允许</a:t>
            </a:r>
            <a:r>
              <a:rPr lang="zh-CN" altLang="en-US" sz="2900" dirty="0">
                <a:highlight>
                  <a:srgbClr val="FFFF00"/>
                </a:highlight>
              </a:rPr>
              <a:t>外设工作完成后向CPU发送信号，当外设工作完成后通知CPU</a:t>
            </a:r>
          </a:p>
          <a:p>
            <a:pPr lvl="1"/>
            <a:r>
              <a:rPr lang="zh-CN" altLang="en-US" sz="2900" dirty="0"/>
              <a:t>中断处理</a:t>
            </a:r>
          </a:p>
          <a:p>
            <a:r>
              <a:rPr lang="en-US" altLang="zh-CN" sz="3300" dirty="0">
                <a:highlight>
                  <a:srgbClr val="FFFF00"/>
                </a:highlight>
              </a:rPr>
              <a:t>DMA</a:t>
            </a:r>
            <a:endParaRPr lang="en-US" altLang="zh-CN" dirty="0">
              <a:highlight>
                <a:srgbClr val="FFFF00"/>
              </a:highlight>
            </a:endParaRPr>
          </a:p>
          <a:p>
            <a:pPr lvl="1"/>
            <a:r>
              <a:rPr lang="zh-CN" altLang="en-US" sz="2900" dirty="0">
                <a:highlight>
                  <a:srgbClr val="FFFF00"/>
                </a:highlight>
              </a:rPr>
              <a:t>减少中断次数</a:t>
            </a:r>
          </a:p>
          <a:p>
            <a:pPr lvl="1"/>
            <a:r>
              <a:rPr lang="zh-CN" altLang="en-US" sz="2900" dirty="0">
                <a:highlight>
                  <a:srgbClr val="FFFF00"/>
                </a:highlight>
              </a:rPr>
              <a:t>直接访问内存</a:t>
            </a:r>
          </a:p>
        </p:txBody>
      </p:sp>
    </p:spTree>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驱动程序</a:t>
            </a:r>
          </a:p>
        </p:txBody>
      </p:sp>
      <p:sp>
        <p:nvSpPr>
          <p:cNvPr id="3" name="内容占位符 2"/>
          <p:cNvSpPr>
            <a:spLocks noGrp="1"/>
          </p:cNvSpPr>
          <p:nvPr>
            <p:ph idx="1"/>
          </p:nvPr>
        </p:nvSpPr>
        <p:spPr/>
        <p:txBody>
          <a:bodyPr>
            <a:normAutofit fontScale="97500"/>
          </a:bodyPr>
          <a:lstStyle/>
          <a:p>
            <a:r>
              <a:rPr lang="zh-CN" altLang="en-US" sz="3300" dirty="0"/>
              <a:t>驱动程序</a:t>
            </a:r>
          </a:p>
          <a:p>
            <a:pPr lvl="1"/>
            <a:r>
              <a:rPr lang="zh-CN" altLang="en-US" sz="2900" dirty="0">
                <a:sym typeface="+mn-ea"/>
              </a:rPr>
              <a:t>直接控制设备的程序称为驱动程序</a:t>
            </a:r>
            <a:endParaRPr lang="zh-CN" altLang="en-US" sz="2900" dirty="0"/>
          </a:p>
          <a:p>
            <a:pPr lvl="1"/>
            <a:r>
              <a:rPr lang="zh-CN" altLang="en-US" sz="2900" dirty="0"/>
              <a:t>和设备相关的特性都是普通的程序员所不擅长的。所以，这些对输入输出设备进行控制的程序往往由较专业的软件人员编写，提供给普通的程序员，这就是驱动程序(driver)。</a:t>
            </a:r>
          </a:p>
          <a:p>
            <a:pPr lvl="1"/>
            <a:r>
              <a:rPr lang="zh-CN" altLang="en-US" sz="2900" dirty="0"/>
              <a:t>驱动程序与操作系统</a:t>
            </a:r>
          </a:p>
          <a:p>
            <a:pPr lvl="1"/>
            <a:r>
              <a:rPr lang="zh-CN" altLang="en-US" sz="2900" dirty="0"/>
              <a:t>驱动程序与应用程序</a:t>
            </a:r>
          </a:p>
        </p:txBody>
      </p:sp>
    </p:spTree>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2-4 </a:t>
            </a:r>
            <a:r>
              <a:rPr lang="zh-CN" altLang="en-US"/>
              <a:t>子程序</a:t>
            </a:r>
          </a:p>
        </p:txBody>
      </p:sp>
      <p:sp>
        <p:nvSpPr>
          <p:cNvPr id="3" name="副标题 2"/>
          <p:cNvSpPr>
            <a:spLocks noGrp="1"/>
          </p:cNvSpPr>
          <p:nvPr>
            <p:ph type="subTitle" idx="1"/>
          </p:nvPr>
        </p:nvSpPr>
        <p:spPr/>
        <p:txBody>
          <a:bodyPr>
            <a:normAutofit fontScale="62500" lnSpcReduction="20000"/>
          </a:bodyPr>
          <a:lstStyle/>
          <a:p>
            <a:pPr algn="r"/>
            <a:r>
              <a:rPr lang="zh-CN" altLang="en-US"/>
              <a:t>山东大学计算机科学与技术学院</a:t>
            </a:r>
          </a:p>
          <a:p>
            <a:pPr algn="r"/>
            <a:r>
              <a:rPr lang="en-US" altLang="zh-CN"/>
              <a:t>2021 </a:t>
            </a:r>
            <a:r>
              <a:rPr lang="zh-CN" altLang="en-US"/>
              <a:t>春季</a:t>
            </a:r>
          </a:p>
        </p:txBody>
      </p:sp>
    </p:spTree>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主要内容</a:t>
            </a:r>
          </a:p>
        </p:txBody>
      </p:sp>
      <p:sp>
        <p:nvSpPr>
          <p:cNvPr id="3" name="内容占位符 2"/>
          <p:cNvSpPr>
            <a:spLocks noGrp="1"/>
          </p:cNvSpPr>
          <p:nvPr>
            <p:ph idx="1"/>
          </p:nvPr>
        </p:nvSpPr>
        <p:spPr/>
        <p:txBody>
          <a:bodyPr>
            <a:normAutofit/>
          </a:bodyPr>
          <a:lstStyle/>
          <a:p>
            <a:r>
              <a:rPr lang="zh-CN" altLang="en-US" sz="3200" dirty="0">
                <a:sym typeface="+mn-ea"/>
              </a:rPr>
              <a:t>子程序概念的引入</a:t>
            </a:r>
          </a:p>
          <a:p>
            <a:r>
              <a:rPr lang="zh-CN" altLang="en-US" sz="3200" dirty="0">
                <a:sym typeface="+mn-ea"/>
              </a:rPr>
              <a:t>子程序实现的基本问题</a:t>
            </a:r>
          </a:p>
          <a:p>
            <a:r>
              <a:rPr lang="zh-CN" altLang="en-US" sz="3200" dirty="0">
                <a:sym typeface="+mn-ea"/>
              </a:rPr>
              <a:t>早期实现</a:t>
            </a:r>
          </a:p>
          <a:p>
            <a:r>
              <a:rPr lang="zh-CN" altLang="en-US" sz="3200" dirty="0">
                <a:sym typeface="+mn-ea"/>
              </a:rPr>
              <a:t>子程序库</a:t>
            </a:r>
          </a:p>
          <a:p>
            <a:r>
              <a:rPr lang="zh-CN" altLang="en-US" sz="3200" dirty="0">
                <a:sym typeface="+mn-ea"/>
              </a:rPr>
              <a:t>子程序库的历史</a:t>
            </a:r>
            <a:endParaRPr lang="zh-CN" altLang="en-US" sz="3200" dirty="0"/>
          </a:p>
        </p:txBody>
      </p:sp>
      <p:sp>
        <p:nvSpPr>
          <p:cNvPr id="4" name="文本框 3"/>
          <p:cNvSpPr txBox="1"/>
          <p:nvPr/>
        </p:nvSpPr>
        <p:spPr>
          <a:xfrm>
            <a:off x="10180320" y="6489700"/>
            <a:ext cx="2011680" cy="368300"/>
          </a:xfrm>
          <a:prstGeom prst="rect">
            <a:avLst/>
          </a:prstGeom>
          <a:noFill/>
        </p:spPr>
        <p:txBody>
          <a:bodyPr wrap="none" rtlCol="0" anchor="t">
            <a:spAutoFit/>
          </a:bodyPr>
          <a:lstStyle/>
          <a:p>
            <a:r>
              <a:rPr lang="zh-CN" altLang="en-US" dirty="0">
                <a:sym typeface="+mn-ea"/>
              </a:rPr>
              <a:t>子程序概念的引入</a:t>
            </a:r>
            <a:endParaRPr lang="zh-CN" altLang="en-US"/>
          </a:p>
        </p:txBody>
      </p:sp>
    </p:spTree>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139145"/>
            <a:ext cx="10972800" cy="908050"/>
          </a:xfrm>
        </p:spPr>
        <p:txBody>
          <a:bodyPr/>
          <a:lstStyle/>
          <a:p>
            <a:r>
              <a:rPr lang="zh-CN" altLang="en-US" sz="4000" dirty="0"/>
              <a:t>子程序概念的引入</a:t>
            </a:r>
          </a:p>
        </p:txBody>
      </p:sp>
      <p:sp>
        <p:nvSpPr>
          <p:cNvPr id="3" name="内容占位符 2"/>
          <p:cNvSpPr>
            <a:spLocks noGrp="1"/>
          </p:cNvSpPr>
          <p:nvPr>
            <p:ph idx="1"/>
          </p:nvPr>
        </p:nvSpPr>
        <p:spPr>
          <a:xfrm>
            <a:off x="609600" y="1183639"/>
            <a:ext cx="10972800" cy="5579299"/>
          </a:xfrm>
        </p:spPr>
        <p:txBody>
          <a:bodyPr>
            <a:normAutofit lnSpcReduction="10000"/>
          </a:bodyPr>
          <a:lstStyle/>
          <a:p>
            <a:r>
              <a:rPr lang="zh-CN" altLang="en-US" sz="3200" dirty="0">
                <a:sym typeface="+mn-ea"/>
              </a:rPr>
              <a:t>意义</a:t>
            </a:r>
            <a:endParaRPr lang="zh-CN" altLang="en-US" dirty="0">
              <a:sym typeface="+mn-ea"/>
            </a:endParaRPr>
          </a:p>
          <a:p>
            <a:pPr lvl="1">
              <a:spcBef>
                <a:spcPts val="0"/>
              </a:spcBef>
            </a:pPr>
            <a:r>
              <a:rPr lang="zh-CN" altLang="en-US" sz="2800" dirty="0">
                <a:sym typeface="+mn-ea"/>
              </a:rPr>
              <a:t>易读、模块化、面向对象</a:t>
            </a:r>
          </a:p>
          <a:p>
            <a:r>
              <a:rPr lang="zh-CN" altLang="en-US" sz="3200" dirty="0"/>
              <a:t>历史</a:t>
            </a:r>
            <a:endParaRPr lang="zh-CN" altLang="en-US" dirty="0"/>
          </a:p>
          <a:p>
            <a:pPr lvl="1">
              <a:spcBef>
                <a:spcPts val="0"/>
              </a:spcBef>
            </a:pPr>
            <a:r>
              <a:rPr lang="zh-CN" altLang="en-US" sz="2800" dirty="0"/>
              <a:t>ENIAC的研制工作中首先使用了子程序的概念</a:t>
            </a:r>
          </a:p>
          <a:p>
            <a:pPr lvl="1">
              <a:spcBef>
                <a:spcPts val="0"/>
              </a:spcBef>
            </a:pPr>
            <a:r>
              <a:rPr lang="zh-CN" altLang="en-US" sz="2800" dirty="0">
                <a:sym typeface="+mn-ea"/>
              </a:rPr>
              <a:t>递归，</a:t>
            </a:r>
            <a:r>
              <a:rPr lang="zh-CN" altLang="en-US" sz="2800" dirty="0"/>
              <a:t>可以再往前推100年</a:t>
            </a:r>
          </a:p>
          <a:p>
            <a:pPr lvl="2">
              <a:spcBef>
                <a:spcPts val="0"/>
              </a:spcBef>
            </a:pPr>
            <a:r>
              <a:rPr lang="zh-CN" altLang="en-US" sz="2400" dirty="0"/>
              <a:t>Ada描述了这种关系：“显而易见，既然每个函数前后相继，并遵循相同的规则，那么就会出现循环的循环的循环，...，这对该机器而言是一种非常重要的情形”</a:t>
            </a:r>
          </a:p>
          <a:p>
            <a:pPr lvl="2">
              <a:spcBef>
                <a:spcPts val="0"/>
              </a:spcBef>
            </a:pPr>
            <a:r>
              <a:rPr lang="zh-CN" altLang="en-US" sz="2400" dirty="0"/>
              <a:t>Babage形象地称这种调用方式为“机器咬尾巴--团团转”</a:t>
            </a: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130091"/>
            <a:ext cx="10972800" cy="908050"/>
          </a:xfrm>
        </p:spPr>
        <p:txBody>
          <a:bodyPr/>
          <a:lstStyle/>
          <a:p>
            <a:r>
              <a:rPr lang="zh-CN" altLang="en-US" sz="4000" dirty="0"/>
              <a:t>程序的功能与结构</a:t>
            </a:r>
          </a:p>
        </p:txBody>
      </p:sp>
      <p:sp>
        <p:nvSpPr>
          <p:cNvPr id="3" name="内容占位符 2"/>
          <p:cNvSpPr>
            <a:spLocks noGrp="1"/>
          </p:cNvSpPr>
          <p:nvPr>
            <p:ph idx="1"/>
          </p:nvPr>
        </p:nvSpPr>
        <p:spPr>
          <a:xfrm>
            <a:off x="609600" y="1038860"/>
            <a:ext cx="10972800" cy="4984750"/>
          </a:xfrm>
        </p:spPr>
        <p:txBody>
          <a:bodyPr>
            <a:normAutofit fontScale="80000" lnSpcReduction="10000"/>
          </a:bodyPr>
          <a:lstStyle/>
          <a:p>
            <a:pPr>
              <a:lnSpc>
                <a:spcPct val="160000"/>
              </a:lnSpc>
            </a:pPr>
            <a:r>
              <a:rPr lang="zh-CN" altLang="en-US" sz="3500" dirty="0"/>
              <a:t>一个</a:t>
            </a:r>
            <a:r>
              <a:rPr lang="zh-CN" altLang="en-US" sz="3900" dirty="0"/>
              <a:t>简单</a:t>
            </a:r>
            <a:r>
              <a:rPr lang="zh-CN" altLang="en-US" sz="3500" dirty="0"/>
              <a:t>的程序</a:t>
            </a:r>
            <a:r>
              <a:rPr lang="zh-CN" altLang="en-US" sz="3200" dirty="0"/>
              <a:t>：</a:t>
            </a:r>
            <a:r>
              <a:rPr lang="zh-CN" altLang="en-US" sz="2600" dirty="0"/>
              <a:t>计算一个数组中所有元素的和</a:t>
            </a:r>
          </a:p>
          <a:p>
            <a:pPr>
              <a:lnSpc>
                <a:spcPct val="160000"/>
              </a:lnSpc>
            </a:pPr>
            <a:r>
              <a:rPr lang="zh-CN" altLang="en-US" sz="3500" dirty="0"/>
              <a:t>通过这个程序，可以了解</a:t>
            </a:r>
          </a:p>
          <a:p>
            <a:pPr lvl="1">
              <a:lnSpc>
                <a:spcPct val="160000"/>
              </a:lnSpc>
            </a:pPr>
            <a:r>
              <a:rPr lang="zh-CN" altLang="en-US" sz="2800" dirty="0"/>
              <a:t>程序和指令集架构的关系</a:t>
            </a:r>
          </a:p>
          <a:p>
            <a:pPr lvl="1">
              <a:lnSpc>
                <a:spcPct val="160000"/>
              </a:lnSpc>
            </a:pPr>
            <a:r>
              <a:rPr lang="zh-CN" altLang="en-US" sz="2800" dirty="0"/>
              <a:t>程序在内存中的布局</a:t>
            </a:r>
          </a:p>
          <a:p>
            <a:pPr lvl="1">
              <a:lnSpc>
                <a:spcPct val="160000"/>
              </a:lnSpc>
            </a:pPr>
            <a:r>
              <a:rPr lang="zh-CN" altLang="en-US" sz="2800" dirty="0"/>
              <a:t>程序流的控制方式（如循环、分支和子程序）</a:t>
            </a:r>
          </a:p>
          <a:p>
            <a:pPr lvl="1">
              <a:lnSpc>
                <a:spcPct val="160000"/>
              </a:lnSpc>
            </a:pPr>
            <a:r>
              <a:rPr lang="zh-CN" altLang="en-US" sz="2800" dirty="0"/>
              <a:t>程序的启动和结束</a:t>
            </a:r>
          </a:p>
          <a:p>
            <a:pPr lvl="1">
              <a:lnSpc>
                <a:spcPct val="160000"/>
              </a:lnSpc>
            </a:pPr>
            <a:r>
              <a:rPr lang="zh-CN" altLang="en-US" sz="2800" dirty="0"/>
              <a:t>数据的初始化</a:t>
            </a:r>
          </a:p>
          <a:p>
            <a:pPr lvl="1">
              <a:lnSpc>
                <a:spcPct val="160000"/>
              </a:lnSpc>
            </a:pPr>
            <a:r>
              <a:rPr lang="zh-CN" altLang="en-US" sz="2800" dirty="0"/>
              <a:t>栈在程序运行过程中的作用</a:t>
            </a:r>
            <a:endParaRPr lang="zh-CN" altLang="en-US" sz="2200" dirty="0"/>
          </a:p>
        </p:txBody>
      </p:sp>
    </p:spTree>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子程序实现的基本问题</a:t>
            </a:r>
          </a:p>
        </p:txBody>
      </p:sp>
      <p:sp>
        <p:nvSpPr>
          <p:cNvPr id="3" name="内容占位符 2"/>
          <p:cNvSpPr>
            <a:spLocks noGrp="1"/>
          </p:cNvSpPr>
          <p:nvPr>
            <p:ph idx="1"/>
          </p:nvPr>
        </p:nvSpPr>
        <p:spPr/>
        <p:txBody>
          <a:bodyPr>
            <a:normAutofit/>
          </a:bodyPr>
          <a:lstStyle/>
          <a:p>
            <a:r>
              <a:rPr lang="zh-CN" altLang="en-US" sz="3200" dirty="0"/>
              <a:t>调用前：</a:t>
            </a:r>
            <a:r>
              <a:rPr lang="zh-CN" altLang="en-US" sz="3200" dirty="0">
                <a:highlight>
                  <a:srgbClr val="FFFF00"/>
                </a:highlight>
              </a:rPr>
              <a:t>参数传递</a:t>
            </a:r>
            <a:r>
              <a:rPr lang="zh-CN" altLang="en-US" sz="3200" dirty="0">
                <a:highlight>
                  <a:srgbClr val="FFFF00"/>
                </a:highlight>
                <a:latin typeface="仿宋" panose="02010609060101010101" pitchFamily="49" charset="-122"/>
                <a:ea typeface="仿宋" panose="02010609060101010101" pitchFamily="49" charset="-122"/>
              </a:rPr>
              <a:t>、</a:t>
            </a:r>
            <a:r>
              <a:rPr lang="zh-CN" altLang="en-US" sz="3200" dirty="0">
                <a:highlight>
                  <a:srgbClr val="FFFF00"/>
                </a:highlight>
                <a:sym typeface="+mn-ea"/>
              </a:rPr>
              <a:t>保存返回地址</a:t>
            </a:r>
            <a:endParaRPr lang="zh-CN" altLang="en-US" sz="3200" dirty="0">
              <a:highlight>
                <a:srgbClr val="FFFF00"/>
              </a:highlight>
            </a:endParaRPr>
          </a:p>
          <a:p>
            <a:r>
              <a:rPr lang="zh-CN" altLang="en-US" sz="3200" dirty="0"/>
              <a:t>转移：</a:t>
            </a:r>
            <a:r>
              <a:rPr lang="zh-CN" altLang="en-US" sz="3200" dirty="0">
                <a:sym typeface="+mn-ea"/>
              </a:rPr>
              <a:t>转移到子程序的</a:t>
            </a:r>
            <a:r>
              <a:rPr lang="zh-CN" altLang="en-US" sz="3200" dirty="0">
                <a:highlight>
                  <a:srgbClr val="FFFF00"/>
                </a:highlight>
                <a:sym typeface="+mn-ea"/>
              </a:rPr>
              <a:t>第一条指令处</a:t>
            </a:r>
            <a:r>
              <a:rPr lang="zh-CN" altLang="en-US" sz="3200" dirty="0">
                <a:sym typeface="+mn-ea"/>
              </a:rPr>
              <a:t>（子程序入口）</a:t>
            </a:r>
            <a:endParaRPr lang="zh-CN" altLang="en-US" sz="3200" dirty="0"/>
          </a:p>
          <a:p>
            <a:r>
              <a:rPr lang="zh-CN" altLang="en-US" sz="3200" dirty="0">
                <a:highlight>
                  <a:srgbClr val="FFFF00"/>
                </a:highlight>
              </a:rPr>
              <a:t>执行</a:t>
            </a:r>
          </a:p>
          <a:p>
            <a:r>
              <a:rPr lang="zh-CN" altLang="en-US" sz="3200" dirty="0"/>
              <a:t>返回：</a:t>
            </a:r>
            <a:r>
              <a:rPr lang="zh-CN" altLang="en-US" sz="3200" dirty="0">
                <a:highlight>
                  <a:srgbClr val="FFFF00"/>
                </a:highlight>
              </a:rPr>
              <a:t>调用指令的下一条指令</a:t>
            </a:r>
          </a:p>
          <a:p>
            <a:r>
              <a:rPr lang="zh-CN" altLang="en-US" sz="3200" dirty="0"/>
              <a:t>调用规范：子程序调用过程是由</a:t>
            </a:r>
            <a:r>
              <a:rPr lang="zh-CN" altLang="en-US" sz="3200" dirty="0">
                <a:highlight>
                  <a:srgbClr val="FFFF00"/>
                </a:highlight>
              </a:rPr>
              <a:t>一组操作在调用点按照特定的调用规范完成的</a:t>
            </a:r>
          </a:p>
        </p:txBody>
      </p:sp>
    </p:spTree>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7707" y="134627"/>
            <a:ext cx="10972800" cy="908050"/>
          </a:xfrm>
        </p:spPr>
        <p:txBody>
          <a:bodyPr/>
          <a:lstStyle/>
          <a:p>
            <a:r>
              <a:rPr lang="zh-CN" altLang="en-US" sz="4000" dirty="0"/>
              <a:t>早期实现</a:t>
            </a:r>
          </a:p>
        </p:txBody>
      </p:sp>
      <p:sp>
        <p:nvSpPr>
          <p:cNvPr id="3" name="内容占位符 2"/>
          <p:cNvSpPr>
            <a:spLocks noGrp="1"/>
          </p:cNvSpPr>
          <p:nvPr>
            <p:ph idx="1"/>
          </p:nvPr>
        </p:nvSpPr>
        <p:spPr>
          <a:xfrm>
            <a:off x="174216" y="1034258"/>
            <a:ext cx="10972800" cy="5769421"/>
          </a:xfrm>
        </p:spPr>
        <p:txBody>
          <a:bodyPr>
            <a:noAutofit/>
          </a:bodyPr>
          <a:lstStyle/>
          <a:p>
            <a:r>
              <a:rPr lang="zh-CN" altLang="en-US" sz="3200" dirty="0"/>
              <a:t>在</a:t>
            </a:r>
            <a:r>
              <a:rPr lang="zh-CN" altLang="en-US" sz="3200" dirty="0">
                <a:highlight>
                  <a:srgbClr val="FFFF00"/>
                </a:highlight>
              </a:rPr>
              <a:t>早期</a:t>
            </a:r>
            <a:r>
              <a:rPr lang="zh-CN" altLang="en-US" sz="3200" dirty="0"/>
              <a:t>的机器中，如EDSAC和UNIAC</a:t>
            </a:r>
          </a:p>
          <a:p>
            <a:r>
              <a:rPr lang="zh-CN" altLang="en-US" sz="3200" dirty="0"/>
              <a:t>调用者会把返回地址放到调用规范指定的位置</a:t>
            </a:r>
          </a:p>
          <a:p>
            <a:pPr lvl="1"/>
            <a:r>
              <a:rPr lang="zh-CN" altLang="en-US" sz="2800" dirty="0">
                <a:highlight>
                  <a:srgbClr val="FFFF00"/>
                </a:highlight>
                <a:latin typeface="+mn-ea"/>
                <a:cs typeface="Open Sans" panose="020B0606030504020204" pitchFamily="34" charset="0"/>
                <a:sym typeface="+mn-ea"/>
              </a:rPr>
              <a:t>子程序第一条指令的前面预留空单元，存返回地址</a:t>
            </a:r>
            <a:endParaRPr lang="zh-CN" altLang="en-US" sz="2800" dirty="0">
              <a:highlight>
                <a:srgbClr val="FFFF00"/>
              </a:highlight>
            </a:endParaRPr>
          </a:p>
          <a:p>
            <a:pPr>
              <a:lnSpc>
                <a:spcPct val="100000"/>
              </a:lnSpc>
            </a:pPr>
            <a:r>
              <a:rPr lang="zh-CN" altLang="en-US" sz="3200" dirty="0"/>
              <a:t>子程序知道返回地址的位置或自己保存好，</a:t>
            </a:r>
            <a:endParaRPr lang="en-US" altLang="zh-CN" sz="3200" dirty="0"/>
          </a:p>
          <a:p>
            <a:pPr marL="0" indent="0">
              <a:lnSpc>
                <a:spcPct val="100000"/>
              </a:lnSpc>
              <a:spcBef>
                <a:spcPts val="0"/>
              </a:spcBef>
              <a:buNone/>
            </a:pPr>
            <a:r>
              <a:rPr lang="en-US" altLang="zh-CN" sz="3200" dirty="0"/>
              <a:t>  </a:t>
            </a:r>
            <a:r>
              <a:rPr lang="zh-CN" altLang="en-US" sz="3200" dirty="0"/>
              <a:t>以保证能正确地返回主程序</a:t>
            </a:r>
          </a:p>
          <a:p>
            <a:r>
              <a:rPr lang="zh-CN" altLang="en-US" sz="3200" dirty="0"/>
              <a:t>链式结构</a:t>
            </a:r>
          </a:p>
          <a:p>
            <a:pPr lvl="1"/>
            <a:r>
              <a:rPr lang="zh-CN" altLang="en-US" sz="2800" dirty="0"/>
              <a:t>调用就形成一条链式结构</a:t>
            </a:r>
          </a:p>
          <a:p>
            <a:pPr lvl="1"/>
            <a:r>
              <a:rPr lang="zh-CN" altLang="en-US" sz="2800" dirty="0"/>
              <a:t>返回自然是沿着这条链原路返回</a:t>
            </a:r>
          </a:p>
        </p:txBody>
      </p:sp>
      <p:grpSp>
        <p:nvGrpSpPr>
          <p:cNvPr id="4" name="组合 48"/>
          <p:cNvGrpSpPr/>
          <p:nvPr/>
        </p:nvGrpSpPr>
        <p:grpSpPr>
          <a:xfrm>
            <a:off x="8109347" y="1732915"/>
            <a:ext cx="3830320" cy="4182745"/>
            <a:chOff x="5730" y="127550"/>
            <a:chExt cx="3377" cy="3989"/>
          </a:xfrm>
        </p:grpSpPr>
        <p:cxnSp>
          <p:nvCxnSpPr>
            <p:cNvPr id="5" name="直接连接符 28"/>
            <p:cNvCxnSpPr/>
            <p:nvPr/>
          </p:nvCxnSpPr>
          <p:spPr>
            <a:xfrm>
              <a:off x="7349" y="127553"/>
              <a:ext cx="1" cy="3987"/>
            </a:xfrm>
            <a:prstGeom prst="line">
              <a:avLst/>
            </a:prstGeom>
            <a:ln w="9525" cap="flat" cmpd="sng">
              <a:solidFill>
                <a:srgbClr val="000000"/>
              </a:solidFill>
              <a:prstDash val="solid"/>
              <a:headEnd type="none" w="med" len="med"/>
              <a:tailEnd type="none" w="med" len="med"/>
            </a:ln>
          </p:spPr>
        </p:cxnSp>
        <p:cxnSp>
          <p:nvCxnSpPr>
            <p:cNvPr id="6" name="直接连接符 29"/>
            <p:cNvCxnSpPr/>
            <p:nvPr/>
          </p:nvCxnSpPr>
          <p:spPr>
            <a:xfrm>
              <a:off x="9101" y="127550"/>
              <a:ext cx="1" cy="3987"/>
            </a:xfrm>
            <a:prstGeom prst="line">
              <a:avLst/>
            </a:prstGeom>
            <a:ln w="9525" cap="flat" cmpd="sng">
              <a:solidFill>
                <a:srgbClr val="000000"/>
              </a:solidFill>
              <a:prstDash val="solid"/>
              <a:headEnd type="none" w="med" len="med"/>
              <a:tailEnd type="none" w="med" len="med"/>
            </a:ln>
          </p:spPr>
        </p:cxnSp>
        <p:cxnSp>
          <p:nvCxnSpPr>
            <p:cNvPr id="7" name="直接连接符 30"/>
            <p:cNvCxnSpPr/>
            <p:nvPr/>
          </p:nvCxnSpPr>
          <p:spPr>
            <a:xfrm>
              <a:off x="7339" y="127868"/>
              <a:ext cx="1753" cy="1"/>
            </a:xfrm>
            <a:prstGeom prst="line">
              <a:avLst/>
            </a:prstGeom>
            <a:ln w="9525" cap="flat" cmpd="sng">
              <a:solidFill>
                <a:srgbClr val="000000"/>
              </a:solidFill>
              <a:prstDash val="solid"/>
              <a:headEnd type="none" w="med" len="med"/>
              <a:tailEnd type="none" w="med" len="med"/>
            </a:ln>
          </p:spPr>
        </p:cxnSp>
        <p:cxnSp>
          <p:nvCxnSpPr>
            <p:cNvPr id="8" name="直接连接符 31"/>
            <p:cNvCxnSpPr/>
            <p:nvPr/>
          </p:nvCxnSpPr>
          <p:spPr>
            <a:xfrm>
              <a:off x="7349" y="130974"/>
              <a:ext cx="1753" cy="1"/>
            </a:xfrm>
            <a:prstGeom prst="line">
              <a:avLst/>
            </a:prstGeom>
            <a:ln w="9525" cap="flat" cmpd="sng">
              <a:solidFill>
                <a:srgbClr val="000000"/>
              </a:solidFill>
              <a:prstDash val="solid"/>
              <a:headEnd type="none" w="med" len="med"/>
              <a:tailEnd type="none" w="med" len="med"/>
            </a:ln>
          </p:spPr>
        </p:cxnSp>
        <p:cxnSp>
          <p:nvCxnSpPr>
            <p:cNvPr id="9" name="直接连接符 32"/>
            <p:cNvCxnSpPr/>
            <p:nvPr/>
          </p:nvCxnSpPr>
          <p:spPr>
            <a:xfrm>
              <a:off x="7338" y="130074"/>
              <a:ext cx="1753" cy="1"/>
            </a:xfrm>
            <a:prstGeom prst="line">
              <a:avLst/>
            </a:prstGeom>
            <a:ln w="9525" cap="flat" cmpd="sng">
              <a:solidFill>
                <a:srgbClr val="000000"/>
              </a:solidFill>
              <a:prstDash val="solid"/>
              <a:headEnd type="none" w="med" len="med"/>
              <a:tailEnd type="none" w="med" len="med"/>
            </a:ln>
          </p:spPr>
        </p:cxnSp>
        <p:cxnSp>
          <p:nvCxnSpPr>
            <p:cNvPr id="10" name="直接连接符 33"/>
            <p:cNvCxnSpPr/>
            <p:nvPr/>
          </p:nvCxnSpPr>
          <p:spPr>
            <a:xfrm>
              <a:off x="7346" y="129139"/>
              <a:ext cx="1753" cy="1"/>
            </a:xfrm>
            <a:prstGeom prst="line">
              <a:avLst/>
            </a:prstGeom>
            <a:ln w="9525" cap="flat" cmpd="sng">
              <a:solidFill>
                <a:srgbClr val="000000"/>
              </a:solidFill>
              <a:prstDash val="solid"/>
              <a:headEnd type="none" w="med" len="med"/>
              <a:tailEnd type="none" w="med" len="med"/>
            </a:ln>
          </p:spPr>
        </p:cxnSp>
        <p:cxnSp>
          <p:nvCxnSpPr>
            <p:cNvPr id="11" name="直接连接符 34"/>
            <p:cNvCxnSpPr/>
            <p:nvPr/>
          </p:nvCxnSpPr>
          <p:spPr>
            <a:xfrm>
              <a:off x="7355" y="129706"/>
              <a:ext cx="1753" cy="1"/>
            </a:xfrm>
            <a:prstGeom prst="line">
              <a:avLst/>
            </a:prstGeom>
            <a:ln w="9525" cap="flat" cmpd="sng">
              <a:solidFill>
                <a:srgbClr val="000000"/>
              </a:solidFill>
              <a:prstDash val="solid"/>
              <a:headEnd type="none" w="med" len="med"/>
              <a:tailEnd type="none" w="med" len="med"/>
            </a:ln>
          </p:spPr>
        </p:cxnSp>
        <p:cxnSp>
          <p:nvCxnSpPr>
            <p:cNvPr id="12" name="直接连接符 35"/>
            <p:cNvCxnSpPr/>
            <p:nvPr/>
          </p:nvCxnSpPr>
          <p:spPr>
            <a:xfrm>
              <a:off x="7335" y="131323"/>
              <a:ext cx="1753" cy="1"/>
            </a:xfrm>
            <a:prstGeom prst="line">
              <a:avLst/>
            </a:prstGeom>
            <a:ln w="9525" cap="flat" cmpd="sng">
              <a:solidFill>
                <a:srgbClr val="000000"/>
              </a:solidFill>
              <a:prstDash val="solid"/>
              <a:headEnd type="none" w="med" len="med"/>
              <a:tailEnd type="none" w="med" len="med"/>
            </a:ln>
          </p:spPr>
        </p:cxnSp>
        <p:sp>
          <p:nvSpPr>
            <p:cNvPr id="13" name="文本框 36"/>
            <p:cNvSpPr txBox="1"/>
            <p:nvPr/>
          </p:nvSpPr>
          <p:spPr>
            <a:xfrm>
              <a:off x="7494" y="127944"/>
              <a:ext cx="1473"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主程序</a:t>
              </a:r>
            </a:p>
          </p:txBody>
        </p:sp>
        <p:sp>
          <p:nvSpPr>
            <p:cNvPr id="14" name="文本框 37"/>
            <p:cNvSpPr txBox="1"/>
            <p:nvPr/>
          </p:nvSpPr>
          <p:spPr>
            <a:xfrm>
              <a:off x="7506" y="130142"/>
              <a:ext cx="1473"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子程序</a:t>
              </a:r>
            </a:p>
          </p:txBody>
        </p:sp>
        <p:sp>
          <p:nvSpPr>
            <p:cNvPr id="15" name="文本框 38"/>
            <p:cNvSpPr txBox="1"/>
            <p:nvPr/>
          </p:nvSpPr>
          <p:spPr>
            <a:xfrm>
              <a:off x="7457" y="130597"/>
              <a:ext cx="1473"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返回 jump [SA-1]</a:t>
              </a:r>
            </a:p>
          </p:txBody>
        </p:sp>
        <p:sp>
          <p:nvSpPr>
            <p:cNvPr id="16" name="文本框 39"/>
            <p:cNvSpPr txBox="1"/>
            <p:nvPr/>
          </p:nvSpPr>
          <p:spPr>
            <a:xfrm>
              <a:off x="5730" y="130016"/>
              <a:ext cx="1589"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子程序首地址SA</a:t>
              </a:r>
            </a:p>
          </p:txBody>
        </p:sp>
        <p:sp>
          <p:nvSpPr>
            <p:cNvPr id="17" name="文本框 40"/>
            <p:cNvSpPr txBox="1"/>
            <p:nvPr/>
          </p:nvSpPr>
          <p:spPr>
            <a:xfrm>
              <a:off x="7581" y="129752"/>
              <a:ext cx="1261"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返回地址RA</a:t>
              </a:r>
            </a:p>
          </p:txBody>
        </p:sp>
        <p:sp>
          <p:nvSpPr>
            <p:cNvPr id="18" name="文本框 41"/>
            <p:cNvSpPr txBox="1"/>
            <p:nvPr/>
          </p:nvSpPr>
          <p:spPr>
            <a:xfrm>
              <a:off x="6727" y="129752"/>
              <a:ext cx="589"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SA-1</a:t>
              </a:r>
            </a:p>
          </p:txBody>
        </p:sp>
        <p:sp>
          <p:nvSpPr>
            <p:cNvPr id="19" name="任意多边形 42"/>
            <p:cNvSpPr/>
            <p:nvPr/>
          </p:nvSpPr>
          <p:spPr>
            <a:xfrm flipH="1">
              <a:off x="7262" y="129871"/>
              <a:ext cx="260" cy="899"/>
            </a:xfrm>
            <a:custGeom>
              <a:avLst/>
              <a:gdLst/>
              <a:ahLst/>
              <a:cxnLst/>
              <a:rect l="0" t="0" r="0" b="0"/>
              <a:pathLst>
                <a:path w="260" h="899">
                  <a:moveTo>
                    <a:pt x="0" y="899"/>
                  </a:moveTo>
                  <a:lnTo>
                    <a:pt x="260" y="896"/>
                  </a:lnTo>
                  <a:lnTo>
                    <a:pt x="260" y="0"/>
                  </a:lnTo>
                  <a:lnTo>
                    <a:pt x="6" y="0"/>
                  </a:lnTo>
                </a:path>
              </a:pathLst>
            </a:custGeom>
            <a:noFill/>
            <a:ln w="9525" cap="flat" cmpd="sng">
              <a:solidFill>
                <a:srgbClr val="000000"/>
              </a:solidFill>
              <a:prstDash val="solid"/>
              <a:headEnd type="none" w="med" len="med"/>
              <a:tailEnd type="stealth" w="med" len="med"/>
            </a:ln>
          </p:spPr>
        </p:sp>
        <p:sp>
          <p:nvSpPr>
            <p:cNvPr id="20" name="文本框 43"/>
            <p:cNvSpPr txBox="1"/>
            <p:nvPr/>
          </p:nvSpPr>
          <p:spPr>
            <a:xfrm>
              <a:off x="7281" y="128482"/>
              <a:ext cx="1214"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调用jump SA</a:t>
              </a:r>
            </a:p>
          </p:txBody>
        </p:sp>
        <p:sp>
          <p:nvSpPr>
            <p:cNvPr id="21" name="文本框 44"/>
            <p:cNvSpPr txBox="1"/>
            <p:nvPr/>
          </p:nvSpPr>
          <p:spPr>
            <a:xfrm>
              <a:off x="6877" y="128687"/>
              <a:ext cx="475"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RA</a:t>
              </a:r>
            </a:p>
          </p:txBody>
        </p:sp>
        <p:sp>
          <p:nvSpPr>
            <p:cNvPr id="22" name="文本框 45"/>
            <p:cNvSpPr txBox="1"/>
            <p:nvPr/>
          </p:nvSpPr>
          <p:spPr>
            <a:xfrm>
              <a:off x="6820" y="128495"/>
              <a:ext cx="475"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RA-1</a:t>
              </a:r>
            </a:p>
          </p:txBody>
        </p:sp>
        <p:sp>
          <p:nvSpPr>
            <p:cNvPr id="23" name="文本框 46"/>
            <p:cNvSpPr txBox="1"/>
            <p:nvPr/>
          </p:nvSpPr>
          <p:spPr>
            <a:xfrm>
              <a:off x="6038" y="130609"/>
              <a:ext cx="1204"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间接寻址SA-1</a:t>
              </a:r>
            </a:p>
          </p:txBody>
        </p:sp>
        <p:sp>
          <p:nvSpPr>
            <p:cNvPr id="24" name="文本框 47"/>
            <p:cNvSpPr txBox="1"/>
            <p:nvPr/>
          </p:nvSpPr>
          <p:spPr>
            <a:xfrm>
              <a:off x="8013" y="129171"/>
              <a:ext cx="617" cy="482"/>
            </a:xfrm>
            <a:prstGeom prst="rect">
              <a:avLst/>
            </a:prstGeom>
            <a:noFill/>
            <a:ln>
              <a:noFill/>
            </a:ln>
          </p:spPr>
          <p:txBody>
            <a:bodyPr vert="eaVert" upright="1"/>
            <a:lstStyle/>
            <a:p>
              <a:pPr algn="just"/>
              <a:r>
                <a:rPr lang="en-US" altLang="zh-CN" kern="100">
                  <a:solidFill>
                    <a:srgbClr val="000000"/>
                  </a:solidFill>
                  <a:latin typeface="Calibri" panose="020F0502020204030204"/>
                  <a:ea typeface="宋体" panose="02010600030101010101" pitchFamily="2" charset="-122"/>
                  <a:cs typeface="Times New Roman" panose="02020603050405020304"/>
                  <a:sym typeface="Times New Roman" panose="02020603050405020304"/>
                </a:rPr>
                <a:t>.......</a:t>
              </a:r>
            </a:p>
          </p:txBody>
        </p:sp>
      </p:grpSp>
    </p:spTree>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早期实现</a:t>
            </a:r>
            <a:r>
              <a:rPr lang="en-US" altLang="zh-CN" sz="4000" dirty="0"/>
              <a:t>.</a:t>
            </a:r>
            <a:endParaRPr lang="zh-CN" altLang="en-US" sz="4000" dirty="0"/>
          </a:p>
        </p:txBody>
      </p:sp>
      <p:sp>
        <p:nvSpPr>
          <p:cNvPr id="3" name="内容占位符 2"/>
          <p:cNvSpPr>
            <a:spLocks noGrp="1"/>
          </p:cNvSpPr>
          <p:nvPr>
            <p:ph idx="1"/>
          </p:nvPr>
        </p:nvSpPr>
        <p:spPr>
          <a:xfrm>
            <a:off x="590675" y="454546"/>
            <a:ext cx="7847155" cy="6009613"/>
          </a:xfrm>
        </p:spPr>
        <p:txBody>
          <a:bodyPr>
            <a:noAutofit/>
          </a:bodyPr>
          <a:lstStyle/>
          <a:p>
            <a:r>
              <a:rPr lang="en-US" altLang="zh-CN" sz="3200" dirty="0"/>
              <a:t>call</a:t>
            </a:r>
            <a:r>
              <a:rPr lang="zh-CN" altLang="en-US" sz="3200" dirty="0">
                <a:sym typeface="+mn-ea"/>
              </a:rPr>
              <a:t>指令</a:t>
            </a:r>
            <a:r>
              <a:rPr lang="en-US" altLang="zh-CN" sz="3200" dirty="0"/>
              <a:t> </a:t>
            </a:r>
          </a:p>
          <a:p>
            <a:pPr lvl="1"/>
            <a:r>
              <a:rPr lang="en-US" altLang="zh-CN" sz="2800" dirty="0"/>
              <a:t>1964</a:t>
            </a:r>
            <a:r>
              <a:rPr lang="zh-CN" altLang="en-US" sz="2800" dirty="0"/>
              <a:t>年，</a:t>
            </a:r>
            <a:r>
              <a:rPr lang="en-US" altLang="zh-CN" sz="2800" dirty="0"/>
              <a:t>IBM360</a:t>
            </a:r>
            <a:r>
              <a:rPr lang="zh-CN" altLang="en-US" sz="2800" dirty="0"/>
              <a:t>使用</a:t>
            </a:r>
            <a:r>
              <a:rPr lang="en-US" altLang="zh-CN" sz="2800" dirty="0">
                <a:highlight>
                  <a:srgbClr val="FFFF00"/>
                </a:highlight>
              </a:rPr>
              <a:t>call</a:t>
            </a:r>
            <a:r>
              <a:rPr lang="zh-CN" altLang="en-US" sz="2800" dirty="0">
                <a:highlight>
                  <a:srgbClr val="FFFF00"/>
                </a:highlight>
              </a:rPr>
              <a:t>指令，专门的寄存器存放返回地址</a:t>
            </a:r>
          </a:p>
          <a:p>
            <a:r>
              <a:rPr lang="zh-CN" altLang="en-US" sz="3200" dirty="0"/>
              <a:t>递归</a:t>
            </a:r>
            <a:endParaRPr lang="zh-CN" altLang="en-US" dirty="0"/>
          </a:p>
          <a:p>
            <a:pPr lvl="1"/>
            <a:r>
              <a:rPr lang="zh-CN" altLang="en-US" sz="2800" dirty="0"/>
              <a:t>子程序还没有退出就再次进入，返回祖先的地址被子孙覆盖</a:t>
            </a:r>
            <a:r>
              <a:rPr lang="en-US" altLang="zh-CN" sz="2800" dirty="0"/>
              <a:t>;</a:t>
            </a:r>
            <a:r>
              <a:rPr lang="zh-CN" altLang="en-US" sz="2800" dirty="0"/>
              <a:t>调用链变成了循环链，那子程序就再也回不到主程序那里去了</a:t>
            </a:r>
            <a:r>
              <a:rPr lang="en-US" altLang="zh-CN" sz="2800" dirty="0"/>
              <a:t>;</a:t>
            </a:r>
            <a:r>
              <a:rPr lang="zh-CN" altLang="en-US" sz="2800" dirty="0"/>
              <a:t>所以，在</a:t>
            </a:r>
            <a:r>
              <a:rPr lang="zh-CN" altLang="en-US" sz="2800" dirty="0">
                <a:highlight>
                  <a:srgbClr val="FFFF00"/>
                </a:highlight>
              </a:rPr>
              <a:t>早期的机器是不支持子程序递归调用</a:t>
            </a:r>
          </a:p>
        </p:txBody>
      </p:sp>
      <p:grpSp>
        <p:nvGrpSpPr>
          <p:cNvPr id="4" name="组合 48"/>
          <p:cNvGrpSpPr/>
          <p:nvPr/>
        </p:nvGrpSpPr>
        <p:grpSpPr>
          <a:xfrm>
            <a:off x="8236103" y="1732915"/>
            <a:ext cx="3830320" cy="4182745"/>
            <a:chOff x="5730" y="127550"/>
            <a:chExt cx="3377" cy="3989"/>
          </a:xfrm>
        </p:grpSpPr>
        <p:cxnSp>
          <p:nvCxnSpPr>
            <p:cNvPr id="5" name="直接连接符 28"/>
            <p:cNvCxnSpPr/>
            <p:nvPr/>
          </p:nvCxnSpPr>
          <p:spPr>
            <a:xfrm>
              <a:off x="7349" y="127553"/>
              <a:ext cx="1" cy="3987"/>
            </a:xfrm>
            <a:prstGeom prst="line">
              <a:avLst/>
            </a:prstGeom>
            <a:ln w="9525" cap="flat" cmpd="sng">
              <a:solidFill>
                <a:srgbClr val="000000"/>
              </a:solidFill>
              <a:prstDash val="solid"/>
              <a:headEnd type="none" w="med" len="med"/>
              <a:tailEnd type="none" w="med" len="med"/>
            </a:ln>
          </p:spPr>
        </p:cxnSp>
        <p:cxnSp>
          <p:nvCxnSpPr>
            <p:cNvPr id="6" name="直接连接符 29"/>
            <p:cNvCxnSpPr/>
            <p:nvPr/>
          </p:nvCxnSpPr>
          <p:spPr>
            <a:xfrm>
              <a:off x="9101" y="127550"/>
              <a:ext cx="1" cy="3987"/>
            </a:xfrm>
            <a:prstGeom prst="line">
              <a:avLst/>
            </a:prstGeom>
            <a:ln w="9525" cap="flat" cmpd="sng">
              <a:solidFill>
                <a:srgbClr val="000000"/>
              </a:solidFill>
              <a:prstDash val="solid"/>
              <a:headEnd type="none" w="med" len="med"/>
              <a:tailEnd type="none" w="med" len="med"/>
            </a:ln>
          </p:spPr>
        </p:cxnSp>
        <p:cxnSp>
          <p:nvCxnSpPr>
            <p:cNvPr id="7" name="直接连接符 30"/>
            <p:cNvCxnSpPr/>
            <p:nvPr/>
          </p:nvCxnSpPr>
          <p:spPr>
            <a:xfrm>
              <a:off x="7339" y="127868"/>
              <a:ext cx="1753" cy="1"/>
            </a:xfrm>
            <a:prstGeom prst="line">
              <a:avLst/>
            </a:prstGeom>
            <a:ln w="9525" cap="flat" cmpd="sng">
              <a:solidFill>
                <a:srgbClr val="000000"/>
              </a:solidFill>
              <a:prstDash val="solid"/>
              <a:headEnd type="none" w="med" len="med"/>
              <a:tailEnd type="none" w="med" len="med"/>
            </a:ln>
          </p:spPr>
        </p:cxnSp>
        <p:cxnSp>
          <p:nvCxnSpPr>
            <p:cNvPr id="8" name="直接连接符 31"/>
            <p:cNvCxnSpPr/>
            <p:nvPr/>
          </p:nvCxnSpPr>
          <p:spPr>
            <a:xfrm>
              <a:off x="7349" y="130974"/>
              <a:ext cx="1753" cy="1"/>
            </a:xfrm>
            <a:prstGeom prst="line">
              <a:avLst/>
            </a:prstGeom>
            <a:ln w="9525" cap="flat" cmpd="sng">
              <a:solidFill>
                <a:srgbClr val="000000"/>
              </a:solidFill>
              <a:prstDash val="solid"/>
              <a:headEnd type="none" w="med" len="med"/>
              <a:tailEnd type="none" w="med" len="med"/>
            </a:ln>
          </p:spPr>
        </p:cxnSp>
        <p:cxnSp>
          <p:nvCxnSpPr>
            <p:cNvPr id="9" name="直接连接符 32"/>
            <p:cNvCxnSpPr/>
            <p:nvPr/>
          </p:nvCxnSpPr>
          <p:spPr>
            <a:xfrm>
              <a:off x="7338" y="130074"/>
              <a:ext cx="1753" cy="1"/>
            </a:xfrm>
            <a:prstGeom prst="line">
              <a:avLst/>
            </a:prstGeom>
            <a:ln w="9525" cap="flat" cmpd="sng">
              <a:solidFill>
                <a:srgbClr val="000000"/>
              </a:solidFill>
              <a:prstDash val="solid"/>
              <a:headEnd type="none" w="med" len="med"/>
              <a:tailEnd type="none" w="med" len="med"/>
            </a:ln>
          </p:spPr>
        </p:cxnSp>
        <p:cxnSp>
          <p:nvCxnSpPr>
            <p:cNvPr id="10" name="直接连接符 33"/>
            <p:cNvCxnSpPr/>
            <p:nvPr/>
          </p:nvCxnSpPr>
          <p:spPr>
            <a:xfrm>
              <a:off x="7346" y="129139"/>
              <a:ext cx="1753" cy="1"/>
            </a:xfrm>
            <a:prstGeom prst="line">
              <a:avLst/>
            </a:prstGeom>
            <a:ln w="9525" cap="flat" cmpd="sng">
              <a:solidFill>
                <a:srgbClr val="000000"/>
              </a:solidFill>
              <a:prstDash val="solid"/>
              <a:headEnd type="none" w="med" len="med"/>
              <a:tailEnd type="none" w="med" len="med"/>
            </a:ln>
          </p:spPr>
        </p:cxnSp>
        <p:cxnSp>
          <p:nvCxnSpPr>
            <p:cNvPr id="11" name="直接连接符 34"/>
            <p:cNvCxnSpPr/>
            <p:nvPr/>
          </p:nvCxnSpPr>
          <p:spPr>
            <a:xfrm>
              <a:off x="7355" y="129706"/>
              <a:ext cx="1753" cy="1"/>
            </a:xfrm>
            <a:prstGeom prst="line">
              <a:avLst/>
            </a:prstGeom>
            <a:ln w="9525" cap="flat" cmpd="sng">
              <a:solidFill>
                <a:srgbClr val="000000"/>
              </a:solidFill>
              <a:prstDash val="solid"/>
              <a:headEnd type="none" w="med" len="med"/>
              <a:tailEnd type="none" w="med" len="med"/>
            </a:ln>
          </p:spPr>
        </p:cxnSp>
        <p:cxnSp>
          <p:nvCxnSpPr>
            <p:cNvPr id="12" name="直接连接符 35"/>
            <p:cNvCxnSpPr/>
            <p:nvPr/>
          </p:nvCxnSpPr>
          <p:spPr>
            <a:xfrm>
              <a:off x="7335" y="131323"/>
              <a:ext cx="1753" cy="1"/>
            </a:xfrm>
            <a:prstGeom prst="line">
              <a:avLst/>
            </a:prstGeom>
            <a:ln w="9525" cap="flat" cmpd="sng">
              <a:solidFill>
                <a:srgbClr val="000000"/>
              </a:solidFill>
              <a:prstDash val="solid"/>
              <a:headEnd type="none" w="med" len="med"/>
              <a:tailEnd type="none" w="med" len="med"/>
            </a:ln>
          </p:spPr>
        </p:cxnSp>
        <p:sp>
          <p:nvSpPr>
            <p:cNvPr id="13" name="文本框 36"/>
            <p:cNvSpPr txBox="1"/>
            <p:nvPr/>
          </p:nvSpPr>
          <p:spPr>
            <a:xfrm>
              <a:off x="7494" y="127944"/>
              <a:ext cx="1473"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主程序</a:t>
              </a:r>
            </a:p>
          </p:txBody>
        </p:sp>
        <p:sp>
          <p:nvSpPr>
            <p:cNvPr id="14" name="文本框 37"/>
            <p:cNvSpPr txBox="1"/>
            <p:nvPr/>
          </p:nvSpPr>
          <p:spPr>
            <a:xfrm>
              <a:off x="7506" y="130142"/>
              <a:ext cx="1473"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子程序</a:t>
              </a:r>
            </a:p>
          </p:txBody>
        </p:sp>
        <p:sp>
          <p:nvSpPr>
            <p:cNvPr id="15" name="文本框 38"/>
            <p:cNvSpPr txBox="1"/>
            <p:nvPr/>
          </p:nvSpPr>
          <p:spPr>
            <a:xfrm>
              <a:off x="7457" y="130597"/>
              <a:ext cx="1473"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返回 jump [SA-1]</a:t>
              </a:r>
            </a:p>
          </p:txBody>
        </p:sp>
        <p:sp>
          <p:nvSpPr>
            <p:cNvPr id="16" name="文本框 39"/>
            <p:cNvSpPr txBox="1"/>
            <p:nvPr/>
          </p:nvSpPr>
          <p:spPr>
            <a:xfrm>
              <a:off x="5730" y="130016"/>
              <a:ext cx="1589"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子程序首地址SA</a:t>
              </a:r>
            </a:p>
          </p:txBody>
        </p:sp>
        <p:sp>
          <p:nvSpPr>
            <p:cNvPr id="17" name="文本框 40"/>
            <p:cNvSpPr txBox="1"/>
            <p:nvPr/>
          </p:nvSpPr>
          <p:spPr>
            <a:xfrm>
              <a:off x="7581" y="129752"/>
              <a:ext cx="1261"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返回地址RA</a:t>
              </a:r>
            </a:p>
          </p:txBody>
        </p:sp>
        <p:sp>
          <p:nvSpPr>
            <p:cNvPr id="18" name="文本框 41"/>
            <p:cNvSpPr txBox="1"/>
            <p:nvPr/>
          </p:nvSpPr>
          <p:spPr>
            <a:xfrm>
              <a:off x="6727" y="129752"/>
              <a:ext cx="589"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SA-1</a:t>
              </a:r>
            </a:p>
          </p:txBody>
        </p:sp>
        <p:sp>
          <p:nvSpPr>
            <p:cNvPr id="19" name="任意多边形 42"/>
            <p:cNvSpPr/>
            <p:nvPr/>
          </p:nvSpPr>
          <p:spPr>
            <a:xfrm flipH="1">
              <a:off x="7262" y="129871"/>
              <a:ext cx="260" cy="899"/>
            </a:xfrm>
            <a:custGeom>
              <a:avLst/>
              <a:gdLst/>
              <a:ahLst/>
              <a:cxnLst/>
              <a:rect l="0" t="0" r="0" b="0"/>
              <a:pathLst>
                <a:path w="260" h="899">
                  <a:moveTo>
                    <a:pt x="0" y="899"/>
                  </a:moveTo>
                  <a:lnTo>
                    <a:pt x="260" y="896"/>
                  </a:lnTo>
                  <a:lnTo>
                    <a:pt x="260" y="0"/>
                  </a:lnTo>
                  <a:lnTo>
                    <a:pt x="6" y="0"/>
                  </a:lnTo>
                </a:path>
              </a:pathLst>
            </a:custGeom>
            <a:noFill/>
            <a:ln w="9525" cap="flat" cmpd="sng">
              <a:solidFill>
                <a:srgbClr val="000000"/>
              </a:solidFill>
              <a:prstDash val="solid"/>
              <a:headEnd type="none" w="med" len="med"/>
              <a:tailEnd type="stealth" w="med" len="med"/>
            </a:ln>
          </p:spPr>
        </p:sp>
        <p:sp>
          <p:nvSpPr>
            <p:cNvPr id="20" name="文本框 43"/>
            <p:cNvSpPr txBox="1"/>
            <p:nvPr/>
          </p:nvSpPr>
          <p:spPr>
            <a:xfrm>
              <a:off x="7281" y="128482"/>
              <a:ext cx="1214"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调用jump SA</a:t>
              </a:r>
            </a:p>
          </p:txBody>
        </p:sp>
        <p:sp>
          <p:nvSpPr>
            <p:cNvPr id="21" name="文本框 44"/>
            <p:cNvSpPr txBox="1"/>
            <p:nvPr/>
          </p:nvSpPr>
          <p:spPr>
            <a:xfrm>
              <a:off x="6877" y="128687"/>
              <a:ext cx="475"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RA</a:t>
              </a:r>
            </a:p>
          </p:txBody>
        </p:sp>
        <p:sp>
          <p:nvSpPr>
            <p:cNvPr id="22" name="文本框 45"/>
            <p:cNvSpPr txBox="1"/>
            <p:nvPr/>
          </p:nvSpPr>
          <p:spPr>
            <a:xfrm>
              <a:off x="6820" y="128495"/>
              <a:ext cx="475"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RA-1</a:t>
              </a:r>
            </a:p>
          </p:txBody>
        </p:sp>
        <p:sp>
          <p:nvSpPr>
            <p:cNvPr id="23" name="文本框 46"/>
            <p:cNvSpPr txBox="1"/>
            <p:nvPr/>
          </p:nvSpPr>
          <p:spPr>
            <a:xfrm>
              <a:off x="6038" y="130609"/>
              <a:ext cx="1204" cy="330"/>
            </a:xfrm>
            <a:prstGeom prst="rect">
              <a:avLst/>
            </a:prstGeom>
            <a:noFill/>
            <a:ln>
              <a:noFill/>
            </a:ln>
          </p:spPr>
          <p:txBody>
            <a:bodyPr lIns="0" tIns="0" rIns="0" bIns="0" upright="1"/>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间接寻址SA-1</a:t>
              </a:r>
            </a:p>
          </p:txBody>
        </p:sp>
        <p:sp>
          <p:nvSpPr>
            <p:cNvPr id="24" name="文本框 47"/>
            <p:cNvSpPr txBox="1"/>
            <p:nvPr/>
          </p:nvSpPr>
          <p:spPr>
            <a:xfrm>
              <a:off x="8013" y="129171"/>
              <a:ext cx="617" cy="482"/>
            </a:xfrm>
            <a:prstGeom prst="rect">
              <a:avLst/>
            </a:prstGeom>
            <a:noFill/>
            <a:ln>
              <a:noFill/>
            </a:ln>
          </p:spPr>
          <p:txBody>
            <a:bodyPr vert="eaVert" upright="1"/>
            <a:lstStyle/>
            <a:p>
              <a:pPr algn="just"/>
              <a:r>
                <a:rPr lang="en-US" altLang="zh-CN" kern="100">
                  <a:solidFill>
                    <a:srgbClr val="000000"/>
                  </a:solidFill>
                  <a:latin typeface="Calibri" panose="020F0502020204030204"/>
                  <a:ea typeface="宋体" panose="02010600030101010101" pitchFamily="2" charset="-122"/>
                  <a:cs typeface="Times New Roman" panose="02020603050405020304"/>
                  <a:sym typeface="Times New Roman" panose="02020603050405020304"/>
                </a:rPr>
                <a:t>.......</a:t>
              </a:r>
            </a:p>
          </p:txBody>
        </p:sp>
      </p:grpSp>
    </p:spTree>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子程序库</a:t>
            </a:r>
          </a:p>
        </p:txBody>
      </p:sp>
      <p:sp>
        <p:nvSpPr>
          <p:cNvPr id="3" name="内容占位符 2"/>
          <p:cNvSpPr>
            <a:spLocks noGrp="1"/>
          </p:cNvSpPr>
          <p:nvPr>
            <p:ph idx="1"/>
          </p:nvPr>
        </p:nvSpPr>
        <p:spPr/>
        <p:txBody>
          <a:bodyPr>
            <a:normAutofit/>
          </a:bodyPr>
          <a:lstStyle/>
          <a:p>
            <a:r>
              <a:rPr lang="zh-CN" altLang="en-US" sz="3200" dirty="0">
                <a:sym typeface="+mn-ea"/>
              </a:rPr>
              <a:t>公用、</a:t>
            </a:r>
            <a:r>
              <a:rPr lang="zh-CN" altLang="en-US" sz="3200" dirty="0"/>
              <a:t>抽象</a:t>
            </a:r>
          </a:p>
          <a:p>
            <a:r>
              <a:rPr lang="zh-CN" altLang="en-US" sz="3200" dirty="0"/>
              <a:t>标准接口</a:t>
            </a:r>
            <a:r>
              <a:rPr lang="zh-CN" altLang="en-US" sz="3200" dirty="0">
                <a:sym typeface="+mn-ea"/>
              </a:rPr>
              <a:t>，API(Application Programming Interface)，应用程序接口</a:t>
            </a:r>
          </a:p>
          <a:p>
            <a:r>
              <a:rPr lang="zh-CN" altLang="en-US" sz="3200" dirty="0"/>
              <a:t>以库程序文件的形式单独存放</a:t>
            </a:r>
            <a:endParaRPr lang="en-US" altLang="zh-CN" sz="3200" dirty="0"/>
          </a:p>
          <a:p>
            <a:r>
              <a:rPr lang="en-US" altLang="zh-CN" sz="3200" dirty="0" err="1"/>
              <a:t>链接</a:t>
            </a:r>
            <a:r>
              <a:rPr lang="zh-CN" altLang="en-US" sz="3200" dirty="0"/>
              <a:t>：使用时与</a:t>
            </a:r>
            <a:r>
              <a:rPr lang="zh-CN" altLang="en-US" sz="3200" dirty="0">
                <a:sym typeface="+mn-ea"/>
              </a:rPr>
              <a:t>用户程序链接 </a:t>
            </a:r>
            <a:endParaRPr lang="en-US" altLang="zh-CN" sz="3200" dirty="0"/>
          </a:p>
          <a:p>
            <a:r>
              <a:rPr lang="zh-CN" altLang="en-US" sz="3200" dirty="0"/>
              <a:t>意义：</a:t>
            </a:r>
            <a:r>
              <a:rPr lang="en-US" altLang="zh-CN" sz="3200" dirty="0" err="1"/>
              <a:t>减轻工作量，标准化、模块化和可重用程度</a:t>
            </a:r>
            <a:endParaRPr lang="en-US" altLang="zh-CN" sz="3200" dirty="0"/>
          </a:p>
        </p:txBody>
      </p:sp>
    </p:spTree>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子程序库的历史</a:t>
            </a:r>
          </a:p>
        </p:txBody>
      </p:sp>
      <p:sp>
        <p:nvSpPr>
          <p:cNvPr id="3" name="内容占位符 2"/>
          <p:cNvSpPr>
            <a:spLocks noGrp="1"/>
          </p:cNvSpPr>
          <p:nvPr>
            <p:ph idx="1"/>
          </p:nvPr>
        </p:nvSpPr>
        <p:spPr>
          <a:xfrm>
            <a:off x="609600" y="771707"/>
            <a:ext cx="6461156" cy="6031971"/>
          </a:xfrm>
        </p:spPr>
        <p:txBody>
          <a:bodyPr>
            <a:noAutofit/>
          </a:bodyPr>
          <a:lstStyle/>
          <a:p>
            <a:r>
              <a:rPr lang="zh-CN" altLang="en-US" sz="3200" dirty="0"/>
              <a:t>第一个子程序库</a:t>
            </a:r>
          </a:p>
          <a:p>
            <a:pPr lvl="1"/>
            <a:r>
              <a:rPr lang="en-US" altLang="zh-CN" sz="2800" dirty="0"/>
              <a:t>1944年</a:t>
            </a:r>
            <a:r>
              <a:rPr lang="zh-CN" altLang="en-US" sz="2800" dirty="0"/>
              <a:t>、</a:t>
            </a:r>
            <a:r>
              <a:rPr lang="en-US" altLang="zh-CN" sz="2800" dirty="0" err="1"/>
              <a:t>赫柏</a:t>
            </a:r>
            <a:endParaRPr lang="en-US" altLang="zh-CN" sz="2800" dirty="0"/>
          </a:p>
          <a:p>
            <a:pPr lvl="1"/>
            <a:r>
              <a:rPr lang="en-US" altLang="zh-CN" sz="2800" dirty="0" err="1"/>
              <a:t>子程序写在笔记本上，需要时输入到计算机中</a:t>
            </a:r>
            <a:endParaRPr lang="en-US" altLang="zh-CN" sz="2800" dirty="0"/>
          </a:p>
          <a:p>
            <a:r>
              <a:rPr lang="en-US" altLang="zh-CN" sz="3200" dirty="0" err="1"/>
              <a:t>EDSAC的子程序库</a:t>
            </a:r>
            <a:endParaRPr lang="en-US" altLang="zh-CN" sz="3200" dirty="0"/>
          </a:p>
          <a:p>
            <a:pPr lvl="1" algn="l">
              <a:buClrTx/>
              <a:buSzTx/>
              <a:buFontTx/>
            </a:pPr>
            <a:r>
              <a:rPr lang="zh-CN" altLang="en-US" sz="2800" dirty="0">
                <a:sym typeface="+mn-ea"/>
              </a:rPr>
              <a:t>公用子程序均在纸带中</a:t>
            </a:r>
          </a:p>
          <a:p>
            <a:pPr lvl="1" algn="l">
              <a:buClrTx/>
              <a:buSzTx/>
              <a:buFontTx/>
            </a:pPr>
            <a:r>
              <a:rPr lang="zh-CN" altLang="en-US" sz="2800" dirty="0">
                <a:sym typeface="+mn-ea"/>
              </a:rPr>
              <a:t>存于</a:t>
            </a:r>
            <a:r>
              <a:rPr lang="zh-CN" altLang="en-US" sz="2800" dirty="0"/>
              <a:t>小方盒子内</a:t>
            </a:r>
          </a:p>
          <a:p>
            <a:pPr lvl="1"/>
            <a:r>
              <a:rPr lang="zh-CN" altLang="en-US" sz="2800" dirty="0"/>
              <a:t>自动链接</a:t>
            </a:r>
          </a:p>
        </p:txBody>
      </p:sp>
      <p:pic>
        <p:nvPicPr>
          <p:cNvPr id="57" name="图片 3"/>
          <p:cNvPicPr>
            <a:picLocks noChangeAspect="1"/>
          </p:cNvPicPr>
          <p:nvPr/>
        </p:nvPicPr>
        <p:blipFill>
          <a:blip r:embed="rId2"/>
          <a:srcRect l="27962" t="27052" r="21719" b="12476"/>
          <a:stretch>
            <a:fillRect/>
          </a:stretch>
        </p:blipFill>
        <p:spPr>
          <a:xfrm>
            <a:off x="7162949" y="1183640"/>
            <a:ext cx="4813300" cy="3156585"/>
          </a:xfrm>
          <a:prstGeom prst="rect">
            <a:avLst/>
          </a:prstGeom>
          <a:noFill/>
          <a:ln>
            <a:noFill/>
          </a:ln>
        </p:spPr>
      </p:pic>
      <p:grpSp>
        <p:nvGrpSpPr>
          <p:cNvPr id="4" name="组合 3"/>
          <p:cNvGrpSpPr/>
          <p:nvPr/>
        </p:nvGrpSpPr>
        <p:grpSpPr>
          <a:xfrm>
            <a:off x="7162949" y="5072211"/>
            <a:ext cx="499110" cy="499110"/>
            <a:chOff x="9894" y="8406"/>
            <a:chExt cx="786" cy="786"/>
          </a:xfrm>
        </p:grpSpPr>
        <p:sp>
          <p:nvSpPr>
            <p:cNvPr id="26" name="Oval 11"/>
            <p:cNvSpPr/>
            <p:nvPr/>
          </p:nvSpPr>
          <p:spPr>
            <a:xfrm>
              <a:off x="9894" y="8406"/>
              <a:ext cx="787" cy="7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latin typeface="+mn-ea"/>
              </a:endParaRPr>
            </a:p>
          </p:txBody>
        </p:sp>
        <p:sp>
          <p:nvSpPr>
            <p:cNvPr id="28" name="Freeform 166"/>
            <p:cNvSpPr/>
            <p:nvPr/>
          </p:nvSpPr>
          <p:spPr bwMode="auto">
            <a:xfrm>
              <a:off x="10077" y="8562"/>
              <a:ext cx="490" cy="476"/>
            </a:xfrm>
            <a:custGeom>
              <a:avLst/>
              <a:gdLst>
                <a:gd name="T0" fmla="*/ 49 w 122"/>
                <a:gd name="T1" fmla="*/ 48 h 119"/>
                <a:gd name="T2" fmla="*/ 100 w 122"/>
                <a:gd name="T3" fmla="*/ 26 h 119"/>
                <a:gd name="T4" fmla="*/ 43 w 122"/>
                <a:gd name="T5" fmla="*/ 47 h 119"/>
                <a:gd name="T6" fmla="*/ 8 w 122"/>
                <a:gd name="T7" fmla="*/ 89 h 119"/>
                <a:gd name="T8" fmla="*/ 22 w 122"/>
                <a:gd name="T9" fmla="*/ 36 h 119"/>
                <a:gd name="T10" fmla="*/ 122 w 122"/>
                <a:gd name="T11" fmla="*/ 27 h 119"/>
                <a:gd name="T12" fmla="*/ 72 w 122"/>
                <a:gd name="T13" fmla="*/ 105 h 119"/>
                <a:gd name="T14" fmla="*/ 15 w 122"/>
                <a:gd name="T15" fmla="*/ 100 h 119"/>
                <a:gd name="T16" fmla="*/ 49 w 122"/>
                <a:gd name="T17" fmla="*/ 48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2" h="119">
                  <a:moveTo>
                    <a:pt x="49" y="48"/>
                  </a:moveTo>
                  <a:cubicBezTo>
                    <a:pt x="65" y="36"/>
                    <a:pt x="83" y="28"/>
                    <a:pt x="100" y="26"/>
                  </a:cubicBezTo>
                  <a:cubicBezTo>
                    <a:pt x="81" y="27"/>
                    <a:pt x="61" y="34"/>
                    <a:pt x="43" y="47"/>
                  </a:cubicBezTo>
                  <a:cubicBezTo>
                    <a:pt x="27" y="58"/>
                    <a:pt x="15" y="73"/>
                    <a:pt x="8" y="89"/>
                  </a:cubicBezTo>
                  <a:cubicBezTo>
                    <a:pt x="0" y="71"/>
                    <a:pt x="5" y="48"/>
                    <a:pt x="22" y="36"/>
                  </a:cubicBezTo>
                  <a:cubicBezTo>
                    <a:pt x="70" y="0"/>
                    <a:pt x="122" y="27"/>
                    <a:pt x="122" y="27"/>
                  </a:cubicBezTo>
                  <a:cubicBezTo>
                    <a:pt x="92" y="31"/>
                    <a:pt x="98" y="86"/>
                    <a:pt x="72" y="105"/>
                  </a:cubicBezTo>
                  <a:cubicBezTo>
                    <a:pt x="55" y="119"/>
                    <a:pt x="30" y="116"/>
                    <a:pt x="15" y="100"/>
                  </a:cubicBezTo>
                  <a:cubicBezTo>
                    <a:pt x="14" y="98"/>
                    <a:pt x="25" y="67"/>
                    <a:pt x="49" y="48"/>
                  </a:cubicBez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sp>
        <p:nvSpPr>
          <p:cNvPr id="27" name="TextBox 12"/>
          <p:cNvSpPr txBox="1"/>
          <p:nvPr/>
        </p:nvSpPr>
        <p:spPr>
          <a:xfrm>
            <a:off x="7702212" y="5226039"/>
            <a:ext cx="4274037" cy="861774"/>
          </a:xfrm>
          <a:prstGeom prst="rect">
            <a:avLst/>
          </a:prstGeom>
          <a:noFill/>
        </p:spPr>
        <p:txBody>
          <a:bodyPr wrap="square" rtlCol="0">
            <a:spAutoFit/>
          </a:bodyPr>
          <a:lstStyle/>
          <a:p>
            <a:r>
              <a:rPr lang="zh-CN" altLang="en-US" b="1" dirty="0">
                <a:solidFill>
                  <a:schemeClr val="accent6"/>
                </a:solidFill>
                <a:latin typeface="+mn-ea"/>
                <a:cs typeface="Open Sans" panose="020B0606030504020204" pitchFamily="34" charset="0"/>
              </a:rPr>
              <a:t>格蕾丝</a:t>
            </a:r>
            <a:r>
              <a:rPr lang="en-US" altLang="zh-CN" b="1" dirty="0">
                <a:solidFill>
                  <a:schemeClr val="accent6"/>
                </a:solidFill>
                <a:latin typeface="+mn-ea"/>
                <a:cs typeface="Open Sans" panose="020B0606030504020204" pitchFamily="34" charset="0"/>
              </a:rPr>
              <a:t>·</a:t>
            </a:r>
            <a:r>
              <a:rPr lang="zh-CN" altLang="en-US" b="1" dirty="0">
                <a:solidFill>
                  <a:schemeClr val="accent6"/>
                </a:solidFill>
                <a:latin typeface="+mn-ea"/>
                <a:cs typeface="Open Sans" panose="020B0606030504020204" pitchFamily="34" charset="0"/>
              </a:rPr>
              <a:t>穆雷</a:t>
            </a:r>
            <a:r>
              <a:rPr lang="en-US" altLang="zh-CN" b="1" dirty="0">
                <a:solidFill>
                  <a:schemeClr val="accent6"/>
                </a:solidFill>
                <a:latin typeface="+mn-ea"/>
                <a:cs typeface="Open Sans" panose="020B0606030504020204" pitchFamily="34" charset="0"/>
              </a:rPr>
              <a:t>·</a:t>
            </a:r>
            <a:r>
              <a:rPr lang="zh-CN" altLang="en-US" b="1" dirty="0">
                <a:solidFill>
                  <a:schemeClr val="accent6"/>
                </a:solidFill>
                <a:latin typeface="+mn-ea"/>
                <a:cs typeface="Open Sans" panose="020B0606030504020204" pitchFamily="34" charset="0"/>
              </a:rPr>
              <a:t>赫柏</a:t>
            </a:r>
            <a:endParaRPr lang="en-US" altLang="zh-CN" b="1" dirty="0">
              <a:solidFill>
                <a:schemeClr val="accent6"/>
              </a:solidFill>
              <a:latin typeface="+mn-ea"/>
              <a:cs typeface="Open Sans" panose="020B0606030504020204" pitchFamily="34" charset="0"/>
            </a:endParaRPr>
          </a:p>
          <a:p>
            <a:r>
              <a:rPr lang="zh-CN" altLang="en-US" sz="1600" dirty="0">
                <a:solidFill>
                  <a:schemeClr val="tx1">
                    <a:lumMod val="50000"/>
                    <a:lumOff val="50000"/>
                  </a:schemeClr>
                </a:solidFill>
                <a:latin typeface="+mn-ea"/>
                <a:cs typeface="Open Sans" panose="020B0606030504020204" pitchFamily="34" charset="0"/>
              </a:rPr>
              <a:t>计算机软件工程第一夫人</a:t>
            </a:r>
            <a:endParaRPr lang="en-US" altLang="zh-CN" sz="1600" dirty="0">
              <a:solidFill>
                <a:schemeClr val="tx1">
                  <a:lumMod val="50000"/>
                  <a:lumOff val="50000"/>
                </a:schemeClr>
              </a:solidFill>
              <a:latin typeface="+mn-ea"/>
              <a:cs typeface="Open Sans" panose="020B0606030504020204" pitchFamily="34" charset="0"/>
            </a:endParaRPr>
          </a:p>
          <a:p>
            <a:r>
              <a:rPr lang="en-US" sz="1600" dirty="0">
                <a:solidFill>
                  <a:schemeClr val="tx1">
                    <a:lumMod val="50000"/>
                    <a:lumOff val="50000"/>
                  </a:schemeClr>
                </a:solidFill>
                <a:latin typeface="+mn-ea"/>
                <a:cs typeface="Open Sans" panose="020B0606030504020204" pitchFamily="34" charset="0"/>
              </a:rPr>
              <a:t>bug</a:t>
            </a:r>
            <a:r>
              <a:rPr lang="zh-CN" altLang="en-US" sz="1600" dirty="0">
                <a:solidFill>
                  <a:schemeClr val="tx1">
                    <a:lumMod val="50000"/>
                    <a:lumOff val="50000"/>
                  </a:schemeClr>
                </a:solidFill>
                <a:latin typeface="+mn-ea"/>
                <a:cs typeface="Open Sans" panose="020B0606030504020204" pitchFamily="34" charset="0"/>
              </a:rPr>
              <a:t>、</a:t>
            </a:r>
            <a:r>
              <a:rPr lang="en-US" altLang="zh-CN" sz="1600" dirty="0">
                <a:solidFill>
                  <a:schemeClr val="tx1">
                    <a:lumMod val="50000"/>
                    <a:lumOff val="50000"/>
                  </a:schemeClr>
                </a:solidFill>
                <a:latin typeface="+mn-ea"/>
                <a:cs typeface="Open Sans" panose="020B0606030504020204" pitchFamily="34" charset="0"/>
              </a:rPr>
              <a:t>debug</a:t>
            </a:r>
            <a:r>
              <a:rPr lang="zh-CN" altLang="en-US" sz="1600" dirty="0">
                <a:solidFill>
                  <a:schemeClr val="tx1">
                    <a:lumMod val="50000"/>
                    <a:lumOff val="50000"/>
                  </a:schemeClr>
                </a:solidFill>
                <a:latin typeface="+mn-ea"/>
                <a:cs typeface="Open Sans" panose="020B0606030504020204" pitchFamily="34" charset="0"/>
              </a:rPr>
              <a:t>在计算机领域中的特指就由她而来</a:t>
            </a:r>
            <a:endParaRPr lang="en-US" sz="1600" dirty="0">
              <a:solidFill>
                <a:schemeClr val="tx1">
                  <a:lumMod val="50000"/>
                  <a:lumOff val="50000"/>
                </a:schemeClr>
              </a:solidFill>
              <a:latin typeface="+mn-ea"/>
              <a:cs typeface="Open Sans" panose="020B0606030504020204" pitchFamily="34" charset="0"/>
            </a:endParaRPr>
          </a:p>
        </p:txBody>
      </p:sp>
    </p:spTree>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2-5 </a:t>
            </a:r>
            <a:r>
              <a:rPr lang="zh-CN" altLang="en-US"/>
              <a:t>运行栈</a:t>
            </a:r>
          </a:p>
        </p:txBody>
      </p:sp>
      <p:sp>
        <p:nvSpPr>
          <p:cNvPr id="3" name="副标题 2"/>
          <p:cNvSpPr>
            <a:spLocks noGrp="1"/>
          </p:cNvSpPr>
          <p:nvPr>
            <p:ph type="subTitle" idx="1"/>
          </p:nvPr>
        </p:nvSpPr>
        <p:spPr/>
        <p:txBody>
          <a:bodyPr>
            <a:normAutofit fontScale="62500" lnSpcReduction="20000"/>
          </a:bodyPr>
          <a:lstStyle/>
          <a:p>
            <a:pPr algn="r"/>
            <a:r>
              <a:rPr lang="zh-CN" altLang="en-US"/>
              <a:t>山东大学计算机科学与技术学院</a:t>
            </a:r>
          </a:p>
          <a:p>
            <a:pPr algn="r"/>
            <a:r>
              <a:rPr lang="en-US" altLang="zh-CN"/>
              <a:t>2021 </a:t>
            </a:r>
            <a:r>
              <a:rPr lang="zh-CN" altLang="en-US"/>
              <a:t>春季</a:t>
            </a:r>
          </a:p>
        </p:txBody>
      </p:sp>
    </p:spTree>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主要内容</a:t>
            </a:r>
          </a:p>
        </p:txBody>
      </p:sp>
      <p:sp>
        <p:nvSpPr>
          <p:cNvPr id="3" name="内容占位符 2"/>
          <p:cNvSpPr>
            <a:spLocks noGrp="1"/>
          </p:cNvSpPr>
          <p:nvPr>
            <p:ph idx="1"/>
          </p:nvPr>
        </p:nvSpPr>
        <p:spPr/>
        <p:txBody>
          <a:bodyPr/>
          <a:lstStyle/>
          <a:p>
            <a:r>
              <a:rPr lang="zh-CN" altLang="en-US" sz="3200" dirty="0">
                <a:sym typeface="+mn-ea"/>
              </a:rPr>
              <a:t>运行栈</a:t>
            </a:r>
          </a:p>
          <a:p>
            <a:r>
              <a:rPr lang="zh-CN" altLang="en-US" sz="3200" dirty="0">
                <a:sym typeface="+mn-ea"/>
              </a:rPr>
              <a:t>栈帧实例</a:t>
            </a:r>
          </a:p>
          <a:p>
            <a:r>
              <a:rPr lang="zh-CN" altLang="en-US" sz="3200" dirty="0">
                <a:sym typeface="+mn-ea"/>
              </a:rPr>
              <a:t>栈帧链</a:t>
            </a:r>
          </a:p>
          <a:p>
            <a:r>
              <a:rPr lang="zh-CN" altLang="en-US" sz="3200" dirty="0">
                <a:sym typeface="+mn-ea"/>
              </a:rPr>
              <a:t>栈的效率</a:t>
            </a:r>
          </a:p>
          <a:p>
            <a:endParaRPr lang="zh-CN" altLang="en-US" dirty="0"/>
          </a:p>
          <a:p>
            <a:endParaRPr lang="zh-CN" altLang="en-US" dirty="0"/>
          </a:p>
          <a:p>
            <a:endParaRPr lang="zh-CN" altLang="en-US" dirty="0"/>
          </a:p>
        </p:txBody>
      </p:sp>
    </p:spTree>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运行栈</a:t>
            </a:r>
            <a:endParaRPr lang="zh-CN" altLang="en-US" sz="4000" dirty="0"/>
          </a:p>
        </p:txBody>
      </p:sp>
      <p:sp>
        <p:nvSpPr>
          <p:cNvPr id="3" name="内容占位符 2"/>
          <p:cNvSpPr>
            <a:spLocks noGrp="1"/>
          </p:cNvSpPr>
          <p:nvPr>
            <p:ph idx="1"/>
          </p:nvPr>
        </p:nvSpPr>
        <p:spPr>
          <a:xfrm>
            <a:off x="609600" y="1183640"/>
            <a:ext cx="10972800" cy="5069205"/>
          </a:xfrm>
        </p:spPr>
        <p:txBody>
          <a:bodyPr>
            <a:normAutofit fontScale="95000"/>
          </a:bodyPr>
          <a:lstStyle/>
          <a:p>
            <a:pPr>
              <a:lnSpc>
                <a:spcPct val="140000"/>
              </a:lnSpc>
            </a:pPr>
            <a:r>
              <a:rPr lang="zh-CN" altLang="en-US" sz="3400" dirty="0">
                <a:sym typeface="+mn-ea"/>
              </a:rPr>
              <a:t>子程序递归调用时，返回地址覆盖，怎么办？</a:t>
            </a:r>
            <a:endParaRPr lang="en-US" altLang="zh-CN" sz="3400" dirty="0">
              <a:sym typeface="+mn-ea"/>
            </a:endParaRPr>
          </a:p>
          <a:p>
            <a:pPr>
              <a:lnSpc>
                <a:spcPct val="140000"/>
              </a:lnSpc>
            </a:pPr>
            <a:endParaRPr lang="zh-CN" altLang="en-US" sz="3400" dirty="0">
              <a:sym typeface="+mn-ea"/>
            </a:endParaRPr>
          </a:p>
          <a:p>
            <a:pPr>
              <a:lnSpc>
                <a:spcPct val="140000"/>
              </a:lnSpc>
            </a:pPr>
            <a:r>
              <a:rPr lang="zh-CN" altLang="en-US" sz="3400" dirty="0">
                <a:sym typeface="+mn-ea"/>
              </a:rPr>
              <a:t>运行栈</a:t>
            </a:r>
          </a:p>
          <a:p>
            <a:pPr lvl="1">
              <a:lnSpc>
                <a:spcPct val="140000"/>
              </a:lnSpc>
            </a:pPr>
            <a:r>
              <a:rPr lang="zh-CN" altLang="en-US" sz="2900" dirty="0"/>
              <a:t>用栈保存返回地址</a:t>
            </a:r>
          </a:p>
          <a:p>
            <a:pPr lvl="2">
              <a:lnSpc>
                <a:spcPct val="140000"/>
              </a:lnSpc>
            </a:pPr>
            <a:r>
              <a:rPr lang="zh-CN" altLang="en-US" sz="2500" dirty="0"/>
              <a:t>进入子程序，返回地址入栈</a:t>
            </a:r>
          </a:p>
          <a:p>
            <a:pPr lvl="2">
              <a:lnSpc>
                <a:spcPct val="140000"/>
              </a:lnSpc>
            </a:pPr>
            <a:r>
              <a:rPr lang="zh-CN" altLang="en-US" sz="2500" dirty="0"/>
              <a:t>退出子程序，返回地址出栈</a:t>
            </a:r>
          </a:p>
        </p:txBody>
      </p:sp>
    </p:spTree>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运行栈</a:t>
            </a:r>
            <a:r>
              <a:rPr lang="en-US" altLang="zh-CN" sz="4000" dirty="0">
                <a:sym typeface="+mn-ea"/>
              </a:rPr>
              <a:t>.</a:t>
            </a:r>
            <a:endParaRPr lang="zh-CN" altLang="en-US" sz="4000" dirty="0"/>
          </a:p>
        </p:txBody>
      </p:sp>
      <p:sp>
        <p:nvSpPr>
          <p:cNvPr id="3" name="内容占位符 2"/>
          <p:cNvSpPr>
            <a:spLocks noGrp="1"/>
          </p:cNvSpPr>
          <p:nvPr>
            <p:ph idx="1"/>
          </p:nvPr>
        </p:nvSpPr>
        <p:spPr>
          <a:xfrm>
            <a:off x="162962" y="961817"/>
            <a:ext cx="11882674" cy="5828282"/>
          </a:xfrm>
        </p:spPr>
        <p:txBody>
          <a:bodyPr>
            <a:noAutofit/>
          </a:bodyPr>
          <a:lstStyle/>
          <a:p>
            <a:pPr>
              <a:lnSpc>
                <a:spcPct val="140000"/>
              </a:lnSpc>
            </a:pPr>
            <a:r>
              <a:rPr lang="zh-CN" altLang="en-US" sz="3200" dirty="0">
                <a:highlight>
                  <a:srgbClr val="FFFF00"/>
                </a:highlight>
                <a:sym typeface="+mn-ea"/>
              </a:rPr>
              <a:t>栈帧</a:t>
            </a:r>
            <a:r>
              <a:rPr lang="zh-CN" altLang="en-US" sz="3200" dirty="0">
                <a:sym typeface="+mn-ea"/>
              </a:rPr>
              <a:t>(Stack Frame)，为每个子程序在栈内分配的数据结构</a:t>
            </a:r>
          </a:p>
          <a:p>
            <a:pPr lvl="1">
              <a:lnSpc>
                <a:spcPct val="140000"/>
              </a:lnSpc>
            </a:pPr>
            <a:r>
              <a:rPr lang="zh-CN" altLang="en-US" sz="2800" dirty="0">
                <a:highlight>
                  <a:srgbClr val="FFFF00"/>
                </a:highlight>
                <a:sym typeface="+mn-ea"/>
              </a:rPr>
              <a:t>传递给子程序的参数，形成了调用者和被调用者之间的数据通道</a:t>
            </a:r>
            <a:endParaRPr lang="zh-CN" altLang="en-US" sz="2800" dirty="0">
              <a:highlight>
                <a:srgbClr val="FFFF00"/>
              </a:highlight>
            </a:endParaRPr>
          </a:p>
          <a:p>
            <a:pPr lvl="1">
              <a:lnSpc>
                <a:spcPct val="140000"/>
              </a:lnSpc>
            </a:pPr>
            <a:r>
              <a:rPr lang="zh-CN" altLang="en-US" sz="2800" dirty="0">
                <a:highlight>
                  <a:srgbClr val="FFFF00"/>
                </a:highlight>
                <a:sym typeface="+mn-ea"/>
              </a:rPr>
              <a:t>返回地址</a:t>
            </a:r>
            <a:endParaRPr lang="zh-CN" altLang="en-US" sz="2800" dirty="0">
              <a:highlight>
                <a:srgbClr val="FFFF00"/>
              </a:highlight>
            </a:endParaRPr>
          </a:p>
          <a:p>
            <a:pPr lvl="1">
              <a:lnSpc>
                <a:spcPct val="140000"/>
              </a:lnSpc>
            </a:pPr>
            <a:r>
              <a:rPr lang="zh-CN" altLang="en-US" sz="2800" dirty="0">
                <a:highlight>
                  <a:srgbClr val="FFFF00"/>
                </a:highlight>
                <a:sym typeface="+mn-ea"/>
              </a:rPr>
              <a:t>局部运行环境，如局部变量、寄存器的内容</a:t>
            </a:r>
            <a:endParaRPr lang="zh-CN" altLang="en-US" sz="2800" dirty="0">
              <a:highlight>
                <a:srgbClr val="FFFF00"/>
              </a:highlight>
            </a:endParaRPr>
          </a:p>
          <a:p>
            <a:pPr>
              <a:lnSpc>
                <a:spcPct val="140000"/>
              </a:lnSpc>
            </a:pPr>
            <a:r>
              <a:rPr lang="zh-CN" altLang="en-US" sz="3200" dirty="0"/>
              <a:t>栈帧链</a:t>
            </a:r>
          </a:p>
          <a:p>
            <a:pPr lvl="1">
              <a:lnSpc>
                <a:spcPct val="140000"/>
              </a:lnSpc>
            </a:pPr>
            <a:r>
              <a:rPr lang="zh-CN" altLang="en-US" sz="2900" dirty="0"/>
              <a:t>每</a:t>
            </a:r>
            <a:r>
              <a:rPr lang="zh-CN" altLang="en-US" sz="2800" dirty="0"/>
              <a:t>调用一次子程序，就会为该子程序分配一个栈帧，子程序返回后释放栈帧，</a:t>
            </a:r>
          </a:p>
          <a:p>
            <a:pPr lvl="1">
              <a:lnSpc>
                <a:spcPct val="140000"/>
              </a:lnSpc>
            </a:pPr>
            <a:r>
              <a:rPr lang="zh-CN" altLang="en-US" sz="2800" dirty="0">
                <a:highlight>
                  <a:srgbClr val="FFFF00"/>
                </a:highlight>
              </a:rPr>
              <a:t>父子程序的栈帧之间形成链表，即栈帧链</a:t>
            </a:r>
          </a:p>
        </p:txBody>
      </p:sp>
    </p:spTree>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栈帧结构</a:t>
            </a:r>
          </a:p>
        </p:txBody>
      </p:sp>
      <p:sp>
        <p:nvSpPr>
          <p:cNvPr id="3" name="内容占位符 2"/>
          <p:cNvSpPr>
            <a:spLocks noGrp="1"/>
          </p:cNvSpPr>
          <p:nvPr>
            <p:ph idx="1"/>
          </p:nvPr>
        </p:nvSpPr>
        <p:spPr>
          <a:xfrm>
            <a:off x="609600" y="1183640"/>
            <a:ext cx="6407392" cy="4942840"/>
          </a:xfrm>
        </p:spPr>
        <p:txBody>
          <a:bodyPr>
            <a:noAutofit/>
          </a:bodyPr>
          <a:lstStyle/>
          <a:p>
            <a:r>
              <a:rPr lang="zh-CN" altLang="en-US" sz="3200" dirty="0"/>
              <a:t>例：程序X调用Y，Y调用Z：</a:t>
            </a:r>
            <a:r>
              <a:rPr lang="en-US" altLang="zh-CN" sz="3200" dirty="0"/>
              <a:t>X-&gt;Y-&gt;Z</a:t>
            </a:r>
            <a:endParaRPr lang="zh-CN" altLang="en-US" sz="3200" dirty="0"/>
          </a:p>
          <a:p>
            <a:r>
              <a:rPr lang="zh-CN" altLang="en-US" sz="3200" dirty="0"/>
              <a:t>进入子程序Y之前，将参数和返回地址压入栈中</a:t>
            </a:r>
          </a:p>
          <a:p>
            <a:r>
              <a:rPr lang="zh-CN" altLang="en-US" sz="3200" dirty="0"/>
              <a:t>进入子程序</a:t>
            </a:r>
            <a:r>
              <a:rPr lang="en-US" altLang="zh-CN" sz="3200" dirty="0"/>
              <a:t>Y</a:t>
            </a:r>
            <a:r>
              <a:rPr lang="zh-CN" altLang="en-US" sz="3200" dirty="0"/>
              <a:t>时</a:t>
            </a:r>
            <a:r>
              <a:rPr lang="en-US" altLang="zh-CN" sz="3200" dirty="0"/>
              <a:t>, </a:t>
            </a:r>
            <a:r>
              <a:rPr lang="en-US" altLang="zh-CN" sz="3200" dirty="0">
                <a:sym typeface="+mn-ea"/>
              </a:rPr>
              <a:t>SP--</a:t>
            </a:r>
            <a:r>
              <a:rPr lang="zh-CN" altLang="en-US" sz="3200" dirty="0">
                <a:sym typeface="+mn-ea"/>
              </a:rPr>
              <a:t>；</a:t>
            </a:r>
            <a:r>
              <a:rPr lang="en-US" altLang="zh-CN" sz="3200" dirty="0"/>
              <a:t>BP=&gt;[SP]</a:t>
            </a:r>
            <a:r>
              <a:rPr lang="zh-CN" altLang="en-US" sz="3200" dirty="0"/>
              <a:t>；</a:t>
            </a:r>
            <a:r>
              <a:rPr lang="en-US" altLang="zh-CN" sz="3200" dirty="0"/>
              <a:t>SP=&gt;BP</a:t>
            </a:r>
            <a:endParaRPr lang="zh-CN" altLang="en-US" sz="3200" dirty="0"/>
          </a:p>
        </p:txBody>
      </p:sp>
      <p:grpSp>
        <p:nvGrpSpPr>
          <p:cNvPr id="4" name="组合 3"/>
          <p:cNvGrpSpPr/>
          <p:nvPr/>
        </p:nvGrpSpPr>
        <p:grpSpPr>
          <a:xfrm>
            <a:off x="7980680" y="1714500"/>
            <a:ext cx="3601720" cy="4411980"/>
            <a:chOff x="1697" y="4980"/>
            <a:chExt cx="2689" cy="2662"/>
          </a:xfrm>
        </p:grpSpPr>
        <p:sp>
          <p:nvSpPr>
            <p:cNvPr id="7" name="文本框 7"/>
            <p:cNvSpPr txBox="1"/>
            <p:nvPr/>
          </p:nvSpPr>
          <p:spPr>
            <a:xfrm>
              <a:off x="2307" y="6231"/>
              <a:ext cx="1850" cy="787"/>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rtl="0" eaLnBrk="1" fontAlgn="auto" latinLnBrk="0" hangingPunct="1">
                <a:spcBef>
                  <a:spcPts val="600"/>
                </a:spcBef>
              </a:pP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Y的局部变量</a:t>
              </a:r>
            </a:p>
          </p:txBody>
        </p:sp>
        <p:sp>
          <p:nvSpPr>
            <p:cNvPr id="26" name="文本框 26"/>
            <p:cNvSpPr txBox="1"/>
            <p:nvPr/>
          </p:nvSpPr>
          <p:spPr>
            <a:xfrm>
              <a:off x="2302" y="7018"/>
              <a:ext cx="1857" cy="276"/>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传递给Z的参数</a:t>
              </a:r>
            </a:p>
          </p:txBody>
        </p:sp>
        <p:cxnSp>
          <p:nvCxnSpPr>
            <p:cNvPr id="5" name="直接连接符 1"/>
            <p:cNvCxnSpPr/>
            <p:nvPr/>
          </p:nvCxnSpPr>
          <p:spPr>
            <a:xfrm>
              <a:off x="1708" y="6227"/>
              <a:ext cx="614" cy="1"/>
            </a:xfrm>
            <a:prstGeom prst="line">
              <a:avLst/>
            </a:prstGeom>
            <a:ln w="6350" cap="flat" cmpd="sng">
              <a:solidFill>
                <a:srgbClr val="000000"/>
              </a:solidFill>
              <a:prstDash val="solid"/>
              <a:headEnd type="none" w="med" len="med"/>
              <a:tailEnd type="triangle" w="sm" len="med"/>
            </a:ln>
          </p:spPr>
        </p:cxnSp>
        <p:sp>
          <p:nvSpPr>
            <p:cNvPr id="6" name="任意多边形 2"/>
            <p:cNvSpPr/>
            <p:nvPr/>
          </p:nvSpPr>
          <p:spPr>
            <a:xfrm>
              <a:off x="4012" y="5509"/>
              <a:ext cx="375" cy="579"/>
            </a:xfrm>
            <a:custGeom>
              <a:avLst/>
              <a:gdLst/>
              <a:ahLst/>
              <a:cxnLst/>
              <a:rect l="0" t="0" r="0" b="0"/>
              <a:pathLst>
                <a:path w="375" h="579">
                  <a:moveTo>
                    <a:pt x="0" y="579"/>
                  </a:moveTo>
                  <a:lnTo>
                    <a:pt x="375" y="579"/>
                  </a:lnTo>
                  <a:lnTo>
                    <a:pt x="375" y="0"/>
                  </a:lnTo>
                </a:path>
              </a:pathLst>
            </a:custGeom>
            <a:noFill/>
            <a:ln w="6350" cap="flat" cmpd="sng">
              <a:solidFill>
                <a:srgbClr val="000000"/>
              </a:solidFill>
              <a:prstDash val="solid"/>
              <a:headEnd type="none" w="med" len="med"/>
              <a:tailEnd type="triangle" w="sm" len="med"/>
            </a:ln>
          </p:spPr>
        </p:sp>
        <p:sp>
          <p:nvSpPr>
            <p:cNvPr id="8" name="文本框 7"/>
            <p:cNvSpPr txBox="1"/>
            <p:nvPr/>
          </p:nvSpPr>
          <p:spPr>
            <a:xfrm>
              <a:off x="1709" y="5935"/>
              <a:ext cx="627" cy="342"/>
            </a:xfrm>
            <a:prstGeom prst="rect">
              <a:avLst/>
            </a:prstGeom>
            <a:noFill/>
            <a:ln>
              <a:noFill/>
            </a:ln>
          </p:spPr>
          <p:txBody>
            <a:bodyPr lIns="0" tIns="0" rIns="0" bIns="0" anchor="ctr" anchorCtr="0" upright="1"/>
            <a:lstStyle/>
            <a:p>
              <a:pPr algn="just"/>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当前BP</a:t>
              </a:r>
            </a:p>
          </p:txBody>
        </p:sp>
        <p:sp>
          <p:nvSpPr>
            <p:cNvPr id="9" name="文本框 6"/>
            <p:cNvSpPr txBox="1"/>
            <p:nvPr/>
          </p:nvSpPr>
          <p:spPr>
            <a:xfrm>
              <a:off x="2307" y="5928"/>
              <a:ext cx="1850" cy="304"/>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调用者的基指针BP</a:t>
              </a:r>
            </a:p>
          </p:txBody>
        </p:sp>
        <p:cxnSp>
          <p:nvCxnSpPr>
            <p:cNvPr id="10" name="直接连接符 8"/>
            <p:cNvCxnSpPr/>
            <p:nvPr/>
          </p:nvCxnSpPr>
          <p:spPr>
            <a:xfrm>
              <a:off x="1708" y="7594"/>
              <a:ext cx="614" cy="1"/>
            </a:xfrm>
            <a:prstGeom prst="line">
              <a:avLst/>
            </a:prstGeom>
            <a:ln w="6350" cap="flat" cmpd="sng">
              <a:solidFill>
                <a:srgbClr val="000000"/>
              </a:solidFill>
              <a:prstDash val="solid"/>
              <a:headEnd type="none" w="med" len="med"/>
              <a:tailEnd type="triangle" w="sm" len="med"/>
            </a:ln>
          </p:spPr>
        </p:cxnSp>
        <p:grpSp>
          <p:nvGrpSpPr>
            <p:cNvPr id="27" name="组合 27"/>
            <p:cNvGrpSpPr/>
            <p:nvPr/>
          </p:nvGrpSpPr>
          <p:grpSpPr>
            <a:xfrm>
              <a:off x="2305" y="5347"/>
              <a:ext cx="1853" cy="580"/>
              <a:chOff x="2328" y="9615"/>
              <a:chExt cx="1853" cy="580"/>
            </a:xfrm>
          </p:grpSpPr>
          <p:sp>
            <p:nvSpPr>
              <p:cNvPr id="11" name="文本框 10"/>
              <p:cNvSpPr txBox="1"/>
              <p:nvPr/>
            </p:nvSpPr>
            <p:spPr>
              <a:xfrm>
                <a:off x="2328" y="9615"/>
                <a:ext cx="1850" cy="290"/>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传递给Y的参数</a:t>
                </a:r>
              </a:p>
            </p:txBody>
          </p:sp>
          <p:sp>
            <p:nvSpPr>
              <p:cNvPr id="12" name="文本框 5"/>
              <p:cNvSpPr txBox="1"/>
              <p:nvPr/>
            </p:nvSpPr>
            <p:spPr>
              <a:xfrm>
                <a:off x="2331" y="9905"/>
                <a:ext cx="1850" cy="290"/>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返回X的地址</a:t>
                </a:r>
              </a:p>
            </p:txBody>
          </p:sp>
        </p:grpSp>
        <p:sp>
          <p:nvSpPr>
            <p:cNvPr id="13" name="文本框 12"/>
            <p:cNvSpPr txBox="1"/>
            <p:nvPr/>
          </p:nvSpPr>
          <p:spPr>
            <a:xfrm>
              <a:off x="1697" y="7300"/>
              <a:ext cx="588" cy="342"/>
            </a:xfrm>
            <a:prstGeom prst="rect">
              <a:avLst/>
            </a:prstGeom>
            <a:noFill/>
            <a:ln>
              <a:noFill/>
            </a:ln>
          </p:spPr>
          <p:txBody>
            <a:bodyPr lIns="0" tIns="0" rIns="0" bIns="0" anchor="ctr" anchorCtr="0" upright="1"/>
            <a:lstStyle/>
            <a:p>
              <a:pPr algn="just"/>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当前SP</a:t>
              </a:r>
            </a:p>
          </p:txBody>
        </p:sp>
        <p:sp>
          <p:nvSpPr>
            <p:cNvPr id="28" name="文本框 25"/>
            <p:cNvSpPr txBox="1"/>
            <p:nvPr/>
          </p:nvSpPr>
          <p:spPr>
            <a:xfrm>
              <a:off x="2307" y="7296"/>
              <a:ext cx="1850" cy="298"/>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返回Y的地址</a:t>
              </a:r>
            </a:p>
          </p:txBody>
        </p:sp>
        <p:cxnSp>
          <p:nvCxnSpPr>
            <p:cNvPr id="54" name="直接连接符 54"/>
            <p:cNvCxnSpPr/>
            <p:nvPr/>
          </p:nvCxnSpPr>
          <p:spPr>
            <a:xfrm flipV="1">
              <a:off x="2305" y="5070"/>
              <a:ext cx="0" cy="2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5"/>
            <p:cNvCxnSpPr/>
            <p:nvPr/>
          </p:nvCxnSpPr>
          <p:spPr>
            <a:xfrm flipV="1">
              <a:off x="4153" y="5084"/>
              <a:ext cx="0" cy="2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6"/>
            <p:cNvSpPr txBox="1"/>
            <p:nvPr/>
          </p:nvSpPr>
          <p:spPr>
            <a:xfrm>
              <a:off x="2405" y="4980"/>
              <a:ext cx="1696" cy="276"/>
            </a:xfrm>
            <a:prstGeom prst="rect">
              <a:avLst/>
            </a:prstGeom>
            <a:noFill/>
            <a:ln w="6350" cap="flat" cmpd="sng">
              <a:no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 . . . . .</a:t>
              </a:r>
            </a:p>
          </p:txBody>
        </p:sp>
        <p:sp>
          <p:nvSpPr>
            <p:cNvPr id="58" name="矩形 58"/>
            <p:cNvSpPr/>
            <p:nvPr/>
          </p:nvSpPr>
          <p:spPr>
            <a:xfrm>
              <a:off x="2306" y="5343"/>
              <a:ext cx="1851" cy="1677"/>
            </a:xfrm>
            <a:prstGeom prst="rect">
              <a:avLst/>
            </a:prstGeom>
            <a:solidFill>
              <a:schemeClr val="bg2">
                <a:lumMod val="50000"/>
                <a:alpha val="17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grpSp>
      <p:grpSp>
        <p:nvGrpSpPr>
          <p:cNvPr id="29" name="组合 29"/>
          <p:cNvGrpSpPr/>
          <p:nvPr/>
        </p:nvGrpSpPr>
        <p:grpSpPr>
          <a:xfrm>
            <a:off x="7016992" y="2804160"/>
            <a:ext cx="901272" cy="2290445"/>
            <a:chOff x="8115" y="5195"/>
            <a:chExt cx="776" cy="2203"/>
          </a:xfrm>
        </p:grpSpPr>
        <p:sp>
          <p:nvSpPr>
            <p:cNvPr id="52" name="文本框 52"/>
            <p:cNvSpPr txBox="1"/>
            <p:nvPr/>
          </p:nvSpPr>
          <p:spPr>
            <a:xfrm>
              <a:off x="8242" y="7056"/>
              <a:ext cx="610" cy="342"/>
            </a:xfrm>
            <a:prstGeom prst="rect">
              <a:avLst/>
            </a:prstGeom>
            <a:noFill/>
            <a:ln>
              <a:noFill/>
            </a:ln>
          </p:spPr>
          <p:txBody>
            <a:bodyPr lIns="0" tIns="0" rIns="0" bIns="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低地址</a:t>
              </a:r>
            </a:p>
          </p:txBody>
        </p:sp>
        <p:sp>
          <p:nvSpPr>
            <p:cNvPr id="24" name="下箭头 23"/>
            <p:cNvSpPr/>
            <p:nvPr/>
          </p:nvSpPr>
          <p:spPr>
            <a:xfrm>
              <a:off x="8504" y="5562"/>
              <a:ext cx="212" cy="1435"/>
            </a:xfrm>
            <a:prstGeom prst="downArrow">
              <a:avLst>
                <a:gd name="adj1" fmla="val 50000"/>
                <a:gd name="adj2" fmla="val 169221"/>
              </a:avLst>
            </a:prstGeom>
            <a:noFill/>
            <a:ln w="9525" cap="flat" cmpd="sng">
              <a:solidFill>
                <a:srgbClr val="000001"/>
              </a:solidFill>
              <a:prstDash val="solid"/>
              <a:miter/>
              <a:headEnd type="none" w="med" len="med"/>
              <a:tailEnd type="none" w="med" len="med"/>
            </a:ln>
          </p:spPr>
        </p:sp>
        <p:sp>
          <p:nvSpPr>
            <p:cNvPr id="25" name="文本框 24"/>
            <p:cNvSpPr txBox="1"/>
            <p:nvPr/>
          </p:nvSpPr>
          <p:spPr>
            <a:xfrm>
              <a:off x="8115" y="5658"/>
              <a:ext cx="261" cy="1250"/>
            </a:xfrm>
            <a:prstGeom prst="rect">
              <a:avLst/>
            </a:prstGeom>
            <a:noFill/>
            <a:ln>
              <a:noFill/>
            </a:ln>
          </p:spPr>
          <p:txBody>
            <a:bodyPr vert="eaVert" lIns="0" tIns="0" rIns="0" bIns="0" upright="1"/>
            <a:lstStyle/>
            <a:p>
              <a:pPr algn="just"/>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栈向下增长</a:t>
              </a:r>
            </a:p>
          </p:txBody>
        </p:sp>
        <p:sp>
          <p:nvSpPr>
            <p:cNvPr id="51" name="文本框 51"/>
            <p:cNvSpPr txBox="1"/>
            <p:nvPr/>
          </p:nvSpPr>
          <p:spPr>
            <a:xfrm>
              <a:off x="8281" y="5195"/>
              <a:ext cx="610" cy="342"/>
            </a:xfrm>
            <a:prstGeom prst="rect">
              <a:avLst/>
            </a:prstGeom>
            <a:noFill/>
            <a:ln>
              <a:noFill/>
            </a:ln>
          </p:spPr>
          <p:txBody>
            <a:bodyPr lIns="0" tIns="0" rIns="0" bIns="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高地址</a:t>
              </a:r>
            </a:p>
          </p:txBody>
        </p:sp>
      </p:gr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程序列表</a:t>
            </a:r>
            <a:r>
              <a:rPr lang="en-US" altLang="zh-CN" sz="4000" dirty="0"/>
              <a:t>.</a:t>
            </a:r>
            <a:endParaRPr lang="zh-CN" altLang="en-US" sz="4000" dirty="0"/>
          </a:p>
        </p:txBody>
      </p:sp>
      <p:pic>
        <p:nvPicPr>
          <p:cNvPr id="4" name="图片 3" descr="图片1"/>
          <p:cNvPicPr>
            <a:picLocks noChangeAspect="1"/>
          </p:cNvPicPr>
          <p:nvPr/>
        </p:nvPicPr>
        <p:blipFill>
          <a:blip r:embed="rId2"/>
          <a:srcRect r="1604" b="52025"/>
          <a:stretch>
            <a:fillRect/>
          </a:stretch>
        </p:blipFill>
        <p:spPr>
          <a:xfrm>
            <a:off x="609600" y="1183005"/>
            <a:ext cx="10973435" cy="5624830"/>
          </a:xfrm>
          <a:prstGeom prst="rect">
            <a:avLst/>
          </a:prstGeom>
        </p:spPr>
      </p:pic>
    </p:spTree>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栈帧结构</a:t>
            </a:r>
            <a:r>
              <a:rPr lang="en-US" altLang="zh-CN" sz="4000" dirty="0"/>
              <a:t>.</a:t>
            </a:r>
            <a:endParaRPr lang="zh-CN" altLang="en-US" sz="4000" dirty="0"/>
          </a:p>
        </p:txBody>
      </p:sp>
      <p:sp>
        <p:nvSpPr>
          <p:cNvPr id="3" name="内容占位符 2"/>
          <p:cNvSpPr>
            <a:spLocks noGrp="1"/>
          </p:cNvSpPr>
          <p:nvPr>
            <p:ph idx="1"/>
          </p:nvPr>
        </p:nvSpPr>
        <p:spPr>
          <a:xfrm>
            <a:off x="609600" y="1183639"/>
            <a:ext cx="6407392" cy="5556665"/>
          </a:xfrm>
        </p:spPr>
        <p:txBody>
          <a:bodyPr>
            <a:noAutofit/>
          </a:bodyPr>
          <a:lstStyle/>
          <a:p>
            <a:r>
              <a:rPr lang="zh-CN" altLang="en-US" sz="3200" dirty="0"/>
              <a:t>然后</a:t>
            </a:r>
            <a:r>
              <a:rPr lang="en-US" altLang="zh-CN" sz="3200" dirty="0"/>
              <a:t>,</a:t>
            </a:r>
            <a:r>
              <a:rPr lang="zh-CN" altLang="en-US" sz="3200" dirty="0"/>
              <a:t>为</a:t>
            </a:r>
            <a:r>
              <a:rPr lang="en-US" altLang="zh-CN" sz="3200" dirty="0"/>
              <a:t>Y</a:t>
            </a:r>
            <a:r>
              <a:rPr lang="zh-CN" altLang="en-US" sz="3200" dirty="0"/>
              <a:t>分配的局部变量</a:t>
            </a:r>
            <a:endParaRPr lang="en-US" altLang="zh-CN" sz="3200" dirty="0"/>
          </a:p>
          <a:p>
            <a:r>
              <a:rPr lang="zh-CN" altLang="en-US" sz="3200" dirty="0"/>
              <a:t>Y的栈帧依据前面的定义是图中阴影区域</a:t>
            </a:r>
          </a:p>
          <a:p>
            <a:r>
              <a:rPr lang="zh-CN" altLang="en-US" sz="3200" dirty="0"/>
              <a:t>传递给Z的参数和返回Y的地址属于Z的栈帧</a:t>
            </a:r>
          </a:p>
          <a:p>
            <a:r>
              <a:rPr lang="zh-CN" altLang="en-US" sz="3200" dirty="0"/>
              <a:t>图中</a:t>
            </a:r>
            <a:r>
              <a:rPr lang="en-US" altLang="zh-CN" sz="3200" dirty="0"/>
              <a:t>SP</a:t>
            </a:r>
            <a:r>
              <a:rPr lang="zh-CN" altLang="en-US" sz="3200" dirty="0"/>
              <a:t>是进入</a:t>
            </a:r>
            <a:r>
              <a:rPr lang="en-US" altLang="zh-CN" sz="3200" dirty="0"/>
              <a:t>Z</a:t>
            </a:r>
            <a:r>
              <a:rPr lang="zh-CN" altLang="en-US" sz="3200" dirty="0"/>
              <a:t>之前指向的位置</a:t>
            </a:r>
          </a:p>
        </p:txBody>
      </p:sp>
      <p:grpSp>
        <p:nvGrpSpPr>
          <p:cNvPr id="4" name="组合 3"/>
          <p:cNvGrpSpPr/>
          <p:nvPr/>
        </p:nvGrpSpPr>
        <p:grpSpPr>
          <a:xfrm>
            <a:off x="7980680" y="1714500"/>
            <a:ext cx="3601720" cy="4411980"/>
            <a:chOff x="1697" y="4980"/>
            <a:chExt cx="2689" cy="2662"/>
          </a:xfrm>
        </p:grpSpPr>
        <p:sp>
          <p:nvSpPr>
            <p:cNvPr id="7" name="文本框 7"/>
            <p:cNvSpPr txBox="1"/>
            <p:nvPr/>
          </p:nvSpPr>
          <p:spPr>
            <a:xfrm>
              <a:off x="2307" y="6231"/>
              <a:ext cx="1850" cy="787"/>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rtl="0" eaLnBrk="1" fontAlgn="auto" latinLnBrk="0" hangingPunct="1">
                <a:spcBef>
                  <a:spcPts val="600"/>
                </a:spcBef>
              </a:pP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Y的局部变量</a:t>
              </a:r>
            </a:p>
          </p:txBody>
        </p:sp>
        <p:sp>
          <p:nvSpPr>
            <p:cNvPr id="26" name="文本框 26"/>
            <p:cNvSpPr txBox="1"/>
            <p:nvPr/>
          </p:nvSpPr>
          <p:spPr>
            <a:xfrm>
              <a:off x="2302" y="7018"/>
              <a:ext cx="1857" cy="276"/>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传递给Z的参数</a:t>
              </a:r>
            </a:p>
          </p:txBody>
        </p:sp>
        <p:cxnSp>
          <p:nvCxnSpPr>
            <p:cNvPr id="5" name="直接连接符 1"/>
            <p:cNvCxnSpPr/>
            <p:nvPr/>
          </p:nvCxnSpPr>
          <p:spPr>
            <a:xfrm>
              <a:off x="1708" y="6227"/>
              <a:ext cx="614" cy="1"/>
            </a:xfrm>
            <a:prstGeom prst="line">
              <a:avLst/>
            </a:prstGeom>
            <a:ln w="6350" cap="flat" cmpd="sng">
              <a:solidFill>
                <a:srgbClr val="000000"/>
              </a:solidFill>
              <a:prstDash val="solid"/>
              <a:headEnd type="none" w="med" len="med"/>
              <a:tailEnd type="triangle" w="sm" len="med"/>
            </a:ln>
          </p:spPr>
        </p:cxnSp>
        <p:sp>
          <p:nvSpPr>
            <p:cNvPr id="6" name="任意多边形 2"/>
            <p:cNvSpPr/>
            <p:nvPr/>
          </p:nvSpPr>
          <p:spPr>
            <a:xfrm>
              <a:off x="4012" y="5509"/>
              <a:ext cx="375" cy="579"/>
            </a:xfrm>
            <a:custGeom>
              <a:avLst/>
              <a:gdLst/>
              <a:ahLst/>
              <a:cxnLst/>
              <a:rect l="0" t="0" r="0" b="0"/>
              <a:pathLst>
                <a:path w="375" h="579">
                  <a:moveTo>
                    <a:pt x="0" y="579"/>
                  </a:moveTo>
                  <a:lnTo>
                    <a:pt x="375" y="579"/>
                  </a:lnTo>
                  <a:lnTo>
                    <a:pt x="375" y="0"/>
                  </a:lnTo>
                </a:path>
              </a:pathLst>
            </a:custGeom>
            <a:noFill/>
            <a:ln w="6350" cap="flat" cmpd="sng">
              <a:solidFill>
                <a:srgbClr val="000000"/>
              </a:solidFill>
              <a:prstDash val="solid"/>
              <a:headEnd type="none" w="med" len="med"/>
              <a:tailEnd type="triangle" w="sm" len="med"/>
            </a:ln>
          </p:spPr>
        </p:sp>
        <p:sp>
          <p:nvSpPr>
            <p:cNvPr id="8" name="文本框 7"/>
            <p:cNvSpPr txBox="1"/>
            <p:nvPr/>
          </p:nvSpPr>
          <p:spPr>
            <a:xfrm>
              <a:off x="1709" y="5935"/>
              <a:ext cx="627" cy="342"/>
            </a:xfrm>
            <a:prstGeom prst="rect">
              <a:avLst/>
            </a:prstGeom>
            <a:noFill/>
            <a:ln>
              <a:noFill/>
            </a:ln>
          </p:spPr>
          <p:txBody>
            <a:bodyPr lIns="0" tIns="0" rIns="0" bIns="0" anchor="ctr" anchorCtr="0" upright="1"/>
            <a:lstStyle/>
            <a:p>
              <a:pPr algn="just"/>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当前BP</a:t>
              </a:r>
            </a:p>
          </p:txBody>
        </p:sp>
        <p:sp>
          <p:nvSpPr>
            <p:cNvPr id="9" name="文本框 6"/>
            <p:cNvSpPr txBox="1"/>
            <p:nvPr/>
          </p:nvSpPr>
          <p:spPr>
            <a:xfrm>
              <a:off x="2307" y="5928"/>
              <a:ext cx="1850" cy="304"/>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调用者的基指针BP</a:t>
              </a:r>
            </a:p>
          </p:txBody>
        </p:sp>
        <p:cxnSp>
          <p:nvCxnSpPr>
            <p:cNvPr id="10" name="直接连接符 8"/>
            <p:cNvCxnSpPr/>
            <p:nvPr/>
          </p:nvCxnSpPr>
          <p:spPr>
            <a:xfrm>
              <a:off x="1708" y="7594"/>
              <a:ext cx="614" cy="1"/>
            </a:xfrm>
            <a:prstGeom prst="line">
              <a:avLst/>
            </a:prstGeom>
            <a:ln w="6350" cap="flat" cmpd="sng">
              <a:solidFill>
                <a:srgbClr val="000000"/>
              </a:solidFill>
              <a:prstDash val="solid"/>
              <a:headEnd type="none" w="med" len="med"/>
              <a:tailEnd type="triangle" w="sm" len="med"/>
            </a:ln>
          </p:spPr>
        </p:cxnSp>
        <p:grpSp>
          <p:nvGrpSpPr>
            <p:cNvPr id="27" name="组合 27"/>
            <p:cNvGrpSpPr/>
            <p:nvPr/>
          </p:nvGrpSpPr>
          <p:grpSpPr>
            <a:xfrm>
              <a:off x="2305" y="5347"/>
              <a:ext cx="1853" cy="580"/>
              <a:chOff x="2328" y="9615"/>
              <a:chExt cx="1853" cy="580"/>
            </a:xfrm>
          </p:grpSpPr>
          <p:sp>
            <p:nvSpPr>
              <p:cNvPr id="11" name="文本框 10"/>
              <p:cNvSpPr txBox="1"/>
              <p:nvPr/>
            </p:nvSpPr>
            <p:spPr>
              <a:xfrm>
                <a:off x="2328" y="9615"/>
                <a:ext cx="1850" cy="290"/>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传递给Y的参数</a:t>
                </a:r>
              </a:p>
            </p:txBody>
          </p:sp>
          <p:sp>
            <p:nvSpPr>
              <p:cNvPr id="12" name="文本框 5"/>
              <p:cNvSpPr txBox="1"/>
              <p:nvPr/>
            </p:nvSpPr>
            <p:spPr>
              <a:xfrm>
                <a:off x="2331" y="9905"/>
                <a:ext cx="1850" cy="290"/>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返回X的地址</a:t>
                </a:r>
              </a:p>
            </p:txBody>
          </p:sp>
        </p:grpSp>
        <p:sp>
          <p:nvSpPr>
            <p:cNvPr id="13" name="文本框 12"/>
            <p:cNvSpPr txBox="1"/>
            <p:nvPr/>
          </p:nvSpPr>
          <p:spPr>
            <a:xfrm>
              <a:off x="1697" y="7300"/>
              <a:ext cx="588" cy="342"/>
            </a:xfrm>
            <a:prstGeom prst="rect">
              <a:avLst/>
            </a:prstGeom>
            <a:noFill/>
            <a:ln>
              <a:noFill/>
            </a:ln>
          </p:spPr>
          <p:txBody>
            <a:bodyPr lIns="0" tIns="0" rIns="0" bIns="0" anchor="ctr" anchorCtr="0" upright="1"/>
            <a:lstStyle/>
            <a:p>
              <a:pPr algn="just"/>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当前SP</a:t>
              </a:r>
            </a:p>
          </p:txBody>
        </p:sp>
        <p:sp>
          <p:nvSpPr>
            <p:cNvPr id="28" name="文本框 25"/>
            <p:cNvSpPr txBox="1"/>
            <p:nvPr/>
          </p:nvSpPr>
          <p:spPr>
            <a:xfrm>
              <a:off x="2307" y="7296"/>
              <a:ext cx="1850" cy="298"/>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返回Y的地址</a:t>
              </a:r>
            </a:p>
          </p:txBody>
        </p:sp>
        <p:cxnSp>
          <p:nvCxnSpPr>
            <p:cNvPr id="54" name="直接连接符 54"/>
            <p:cNvCxnSpPr/>
            <p:nvPr/>
          </p:nvCxnSpPr>
          <p:spPr>
            <a:xfrm flipV="1">
              <a:off x="2305" y="5070"/>
              <a:ext cx="0" cy="2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5"/>
            <p:cNvCxnSpPr/>
            <p:nvPr/>
          </p:nvCxnSpPr>
          <p:spPr>
            <a:xfrm flipV="1">
              <a:off x="4153" y="5084"/>
              <a:ext cx="0" cy="2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文本框 56"/>
            <p:cNvSpPr txBox="1"/>
            <p:nvPr/>
          </p:nvSpPr>
          <p:spPr>
            <a:xfrm>
              <a:off x="2405" y="4980"/>
              <a:ext cx="1696" cy="276"/>
            </a:xfrm>
            <a:prstGeom prst="rect">
              <a:avLst/>
            </a:prstGeom>
            <a:noFill/>
            <a:ln w="6350" cap="flat" cmpd="sng">
              <a:noFill/>
              <a:prstDash val="solid"/>
              <a:miter/>
              <a:headEnd type="none" w="med" len="med"/>
              <a:tailEnd type="none" w="med" len="med"/>
            </a:ln>
          </p:spPr>
          <p:txBody>
            <a:bodyPr lIns="0" tIns="0" rIns="0" bIns="0" anchor="ctr" anchorCtr="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 . . . . .</a:t>
              </a:r>
            </a:p>
          </p:txBody>
        </p:sp>
        <p:sp>
          <p:nvSpPr>
            <p:cNvPr id="58" name="矩形 58"/>
            <p:cNvSpPr/>
            <p:nvPr/>
          </p:nvSpPr>
          <p:spPr>
            <a:xfrm>
              <a:off x="2306" y="5343"/>
              <a:ext cx="1851" cy="1677"/>
            </a:xfrm>
            <a:prstGeom prst="rect">
              <a:avLst/>
            </a:prstGeom>
            <a:solidFill>
              <a:schemeClr val="bg2">
                <a:lumMod val="50000"/>
                <a:alpha val="17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grpSp>
      <p:grpSp>
        <p:nvGrpSpPr>
          <p:cNvPr id="29" name="组合 29"/>
          <p:cNvGrpSpPr/>
          <p:nvPr/>
        </p:nvGrpSpPr>
        <p:grpSpPr>
          <a:xfrm>
            <a:off x="7016992" y="2804160"/>
            <a:ext cx="901272" cy="2290445"/>
            <a:chOff x="8115" y="5195"/>
            <a:chExt cx="776" cy="2203"/>
          </a:xfrm>
        </p:grpSpPr>
        <p:sp>
          <p:nvSpPr>
            <p:cNvPr id="52" name="文本框 52"/>
            <p:cNvSpPr txBox="1"/>
            <p:nvPr/>
          </p:nvSpPr>
          <p:spPr>
            <a:xfrm>
              <a:off x="8242" y="7056"/>
              <a:ext cx="610" cy="342"/>
            </a:xfrm>
            <a:prstGeom prst="rect">
              <a:avLst/>
            </a:prstGeom>
            <a:noFill/>
            <a:ln>
              <a:noFill/>
            </a:ln>
          </p:spPr>
          <p:txBody>
            <a:bodyPr lIns="0" tIns="0" rIns="0" bIns="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低地址</a:t>
              </a:r>
            </a:p>
          </p:txBody>
        </p:sp>
        <p:sp>
          <p:nvSpPr>
            <p:cNvPr id="24" name="下箭头 23"/>
            <p:cNvSpPr/>
            <p:nvPr/>
          </p:nvSpPr>
          <p:spPr>
            <a:xfrm>
              <a:off x="8504" y="5562"/>
              <a:ext cx="212" cy="1435"/>
            </a:xfrm>
            <a:prstGeom prst="downArrow">
              <a:avLst>
                <a:gd name="adj1" fmla="val 50000"/>
                <a:gd name="adj2" fmla="val 169221"/>
              </a:avLst>
            </a:prstGeom>
            <a:noFill/>
            <a:ln w="9525" cap="flat" cmpd="sng">
              <a:solidFill>
                <a:srgbClr val="000001"/>
              </a:solidFill>
              <a:prstDash val="solid"/>
              <a:miter/>
              <a:headEnd type="none" w="med" len="med"/>
              <a:tailEnd type="none" w="med" len="med"/>
            </a:ln>
          </p:spPr>
        </p:sp>
        <p:sp>
          <p:nvSpPr>
            <p:cNvPr id="25" name="文本框 24"/>
            <p:cNvSpPr txBox="1"/>
            <p:nvPr/>
          </p:nvSpPr>
          <p:spPr>
            <a:xfrm>
              <a:off x="8115" y="5658"/>
              <a:ext cx="261" cy="1250"/>
            </a:xfrm>
            <a:prstGeom prst="rect">
              <a:avLst/>
            </a:prstGeom>
            <a:noFill/>
            <a:ln>
              <a:noFill/>
            </a:ln>
          </p:spPr>
          <p:txBody>
            <a:bodyPr vert="eaVert" lIns="0" tIns="0" rIns="0" bIns="0" upright="1"/>
            <a:lstStyle/>
            <a:p>
              <a:pPr algn="just"/>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栈向下增长</a:t>
              </a:r>
            </a:p>
          </p:txBody>
        </p:sp>
        <p:sp>
          <p:nvSpPr>
            <p:cNvPr id="51" name="文本框 51"/>
            <p:cNvSpPr txBox="1"/>
            <p:nvPr/>
          </p:nvSpPr>
          <p:spPr>
            <a:xfrm>
              <a:off x="8281" y="5195"/>
              <a:ext cx="610" cy="342"/>
            </a:xfrm>
            <a:prstGeom prst="rect">
              <a:avLst/>
            </a:prstGeom>
            <a:noFill/>
            <a:ln>
              <a:noFill/>
            </a:ln>
          </p:spPr>
          <p:txBody>
            <a:bodyPr lIns="0" tIns="0" rIns="0" bIns="0" upright="1"/>
            <a:lstStyle/>
            <a:p>
              <a:pPr algn="ctr"/>
              <a:r>
                <a:rPr lang="en-US" altLang="zh-CN" sz="1600" kern="100">
                  <a:latin typeface="Calibri" panose="020F0502020204030204"/>
                  <a:ea typeface="宋体" panose="02010600030101010101" pitchFamily="2" charset="-122"/>
                  <a:cs typeface="Times New Roman" panose="02020603050405020304"/>
                  <a:sym typeface="Times New Roman" panose="02020603050405020304"/>
                </a:rPr>
                <a:t>高地址</a:t>
              </a:r>
            </a:p>
          </p:txBody>
        </p:sp>
      </p:grpSp>
    </p:spTree>
  </p:cSld>
  <p:clrMapOvr>
    <a:masterClrMapping/>
  </p:clrMapOvr>
  <p:transition>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栈帧链</a:t>
            </a:r>
          </a:p>
        </p:txBody>
      </p:sp>
      <p:sp>
        <p:nvSpPr>
          <p:cNvPr id="3" name="内容占位符 2"/>
          <p:cNvSpPr>
            <a:spLocks noGrp="1"/>
          </p:cNvSpPr>
          <p:nvPr>
            <p:ph idx="1"/>
          </p:nvPr>
        </p:nvSpPr>
        <p:spPr>
          <a:xfrm>
            <a:off x="609821" y="1251585"/>
            <a:ext cx="7383100" cy="4942840"/>
          </a:xfrm>
        </p:spPr>
        <p:txBody>
          <a:bodyPr>
            <a:noAutofit/>
          </a:bodyPr>
          <a:lstStyle/>
          <a:p>
            <a:r>
              <a:rPr lang="en-US" altLang="zh-CN" sz="3200" dirty="0" err="1"/>
              <a:t>子程序调用是可以一层层嵌套下去的</a:t>
            </a:r>
            <a:endParaRPr lang="en-US" altLang="zh-CN" sz="3200" dirty="0"/>
          </a:p>
          <a:p>
            <a:r>
              <a:rPr lang="zh-CN" altLang="en-US" sz="3200" dirty="0"/>
              <a:t>返回也是一层层返回的</a:t>
            </a:r>
          </a:p>
          <a:p>
            <a:r>
              <a:rPr lang="en-US" altLang="zh-CN" sz="3200" dirty="0" err="1"/>
              <a:t>每一层子程序都可以依据BP返回到主程序</a:t>
            </a:r>
            <a:endParaRPr lang="en-US" altLang="zh-CN" sz="3200" dirty="0"/>
          </a:p>
          <a:p>
            <a:r>
              <a:rPr lang="en-US" altLang="zh-CN" sz="3200" dirty="0" err="1"/>
              <a:t>如图</a:t>
            </a:r>
            <a:r>
              <a:rPr lang="zh-CN" altLang="en-US" sz="3200" dirty="0"/>
              <a:t>，</a:t>
            </a:r>
            <a:r>
              <a:rPr lang="en-US" altLang="zh-CN" sz="3200" dirty="0" err="1"/>
              <a:t>子程序的栈基址指针形成了一个链</a:t>
            </a:r>
            <a:endParaRPr lang="en-US" altLang="zh-CN" sz="3200" dirty="0"/>
          </a:p>
        </p:txBody>
      </p:sp>
      <p:grpSp>
        <p:nvGrpSpPr>
          <p:cNvPr id="30" name="组合 30"/>
          <p:cNvGrpSpPr/>
          <p:nvPr/>
        </p:nvGrpSpPr>
        <p:grpSpPr>
          <a:xfrm>
            <a:off x="8246745" y="1499235"/>
            <a:ext cx="3171825" cy="4363085"/>
            <a:chOff x="5214" y="4785"/>
            <a:chExt cx="2636" cy="2820"/>
          </a:xfrm>
        </p:grpSpPr>
        <p:sp>
          <p:nvSpPr>
            <p:cNvPr id="11" name="任意多边形 10"/>
            <p:cNvSpPr/>
            <p:nvPr/>
          </p:nvSpPr>
          <p:spPr>
            <a:xfrm>
              <a:off x="7476" y="5221"/>
              <a:ext cx="375" cy="579"/>
            </a:xfrm>
            <a:custGeom>
              <a:avLst/>
              <a:gdLst/>
              <a:ahLst/>
              <a:cxnLst/>
              <a:rect l="0" t="0" r="0" b="0"/>
              <a:pathLst>
                <a:path w="375" h="579">
                  <a:moveTo>
                    <a:pt x="0" y="579"/>
                  </a:moveTo>
                  <a:lnTo>
                    <a:pt x="375" y="579"/>
                  </a:lnTo>
                  <a:lnTo>
                    <a:pt x="375" y="0"/>
                  </a:lnTo>
                </a:path>
              </a:pathLst>
            </a:custGeom>
            <a:noFill/>
            <a:ln w="6350" cap="flat" cmpd="sng">
              <a:solidFill>
                <a:srgbClr val="000000"/>
              </a:solidFill>
              <a:prstDash val="solid"/>
              <a:headEnd type="none" w="med" len="med"/>
              <a:tailEnd type="triangle" w="sm" len="med"/>
            </a:ln>
          </p:spPr>
        </p:sp>
        <p:sp>
          <p:nvSpPr>
            <p:cNvPr id="12" name="文本框 11"/>
            <p:cNvSpPr txBox="1"/>
            <p:nvPr/>
          </p:nvSpPr>
          <p:spPr>
            <a:xfrm>
              <a:off x="5810" y="5086"/>
              <a:ext cx="1850" cy="530"/>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rtl="0" eaLnBrk="1" fontAlgn="auto" latinLnBrk="0" hangingPunct="1">
                <a:spcBef>
                  <a:spcPts val="600"/>
                </a:spcBef>
              </a:pP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a:t>
              </a:r>
            </a:p>
          </p:txBody>
        </p:sp>
        <p:sp>
          <p:nvSpPr>
            <p:cNvPr id="13" name="文本框 12"/>
            <p:cNvSpPr txBox="1"/>
            <p:nvPr/>
          </p:nvSpPr>
          <p:spPr>
            <a:xfrm>
              <a:off x="5807" y="5616"/>
              <a:ext cx="1850" cy="357"/>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BP</a:t>
              </a:r>
            </a:p>
          </p:txBody>
        </p:sp>
        <p:sp>
          <p:nvSpPr>
            <p:cNvPr id="14" name="文本框 13"/>
            <p:cNvSpPr txBox="1"/>
            <p:nvPr/>
          </p:nvSpPr>
          <p:spPr>
            <a:xfrm>
              <a:off x="5803" y="6993"/>
              <a:ext cx="1850" cy="587"/>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rtl="0" eaLnBrk="1" fontAlgn="auto" latinLnBrk="0" hangingPunct="1">
                <a:spcBef>
                  <a:spcPts val="600"/>
                </a:spcBef>
              </a:pP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a:t>
              </a:r>
            </a:p>
          </p:txBody>
        </p:sp>
        <p:cxnSp>
          <p:nvCxnSpPr>
            <p:cNvPr id="15" name="直接连接符 14"/>
            <p:cNvCxnSpPr/>
            <p:nvPr/>
          </p:nvCxnSpPr>
          <p:spPr>
            <a:xfrm>
              <a:off x="5214" y="7582"/>
              <a:ext cx="614" cy="1"/>
            </a:xfrm>
            <a:prstGeom prst="line">
              <a:avLst/>
            </a:prstGeom>
            <a:ln w="6350" cap="flat" cmpd="sng">
              <a:solidFill>
                <a:srgbClr val="000000"/>
              </a:solidFill>
              <a:prstDash val="solid"/>
              <a:headEnd type="none" w="med" len="med"/>
              <a:tailEnd type="triangle" w="sm" len="med"/>
            </a:ln>
          </p:spPr>
        </p:cxnSp>
        <p:sp>
          <p:nvSpPr>
            <p:cNvPr id="16" name="文本框 15"/>
            <p:cNvSpPr txBox="1"/>
            <p:nvPr/>
          </p:nvSpPr>
          <p:spPr>
            <a:xfrm>
              <a:off x="5227" y="7263"/>
              <a:ext cx="627" cy="342"/>
            </a:xfrm>
            <a:prstGeom prst="rect">
              <a:avLst/>
            </a:prstGeom>
            <a:noFill/>
            <a:ln>
              <a:noFill/>
            </a:ln>
          </p:spPr>
          <p:txBody>
            <a:bodyPr lIns="0" tIns="0" rIns="0" bIns="0" anchor="ctr" anchorCtr="0" upright="1"/>
            <a:lstStyle/>
            <a:p>
              <a:pPr algn="ct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栈顶SP</a:t>
              </a:r>
            </a:p>
          </p:txBody>
        </p:sp>
        <p:cxnSp>
          <p:nvCxnSpPr>
            <p:cNvPr id="17" name="直接连接符 16"/>
            <p:cNvCxnSpPr/>
            <p:nvPr/>
          </p:nvCxnSpPr>
          <p:spPr>
            <a:xfrm>
              <a:off x="5220" y="5095"/>
              <a:ext cx="614" cy="1"/>
            </a:xfrm>
            <a:prstGeom prst="line">
              <a:avLst/>
            </a:prstGeom>
            <a:ln w="6350" cap="flat" cmpd="sng">
              <a:solidFill>
                <a:srgbClr val="000000"/>
              </a:solidFill>
              <a:prstDash val="solid"/>
              <a:headEnd type="none" w="med" len="med"/>
              <a:tailEnd type="triangle" w="sm" len="med"/>
            </a:ln>
          </p:spPr>
        </p:cxnSp>
        <p:sp>
          <p:nvSpPr>
            <p:cNvPr id="18" name="文本框 17"/>
            <p:cNvSpPr txBox="1"/>
            <p:nvPr/>
          </p:nvSpPr>
          <p:spPr>
            <a:xfrm>
              <a:off x="5278" y="4785"/>
              <a:ext cx="627" cy="342"/>
            </a:xfrm>
            <a:prstGeom prst="rect">
              <a:avLst/>
            </a:prstGeom>
            <a:noFill/>
            <a:ln>
              <a:noFill/>
            </a:ln>
          </p:spPr>
          <p:txBody>
            <a:bodyPr lIns="0" tIns="0" rIns="0" bIns="0" anchor="ctr" anchorCtr="0" upright="1"/>
            <a:lstStyle/>
            <a:p>
              <a:pPr algn="ct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栈底</a:t>
              </a:r>
            </a:p>
          </p:txBody>
        </p:sp>
        <p:sp>
          <p:nvSpPr>
            <p:cNvPr id="19" name="文本框 18"/>
            <p:cNvSpPr txBox="1"/>
            <p:nvPr/>
          </p:nvSpPr>
          <p:spPr>
            <a:xfrm>
              <a:off x="5807" y="5974"/>
              <a:ext cx="1850" cy="665"/>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rtl="0" eaLnBrk="1" fontAlgn="auto" latinLnBrk="0" hangingPunct="1">
                <a:spcBef>
                  <a:spcPts val="600"/>
                </a:spcBef>
              </a:pP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a:t>
              </a:r>
            </a:p>
          </p:txBody>
        </p:sp>
        <p:sp>
          <p:nvSpPr>
            <p:cNvPr id="20" name="文本框 19"/>
            <p:cNvSpPr txBox="1"/>
            <p:nvPr/>
          </p:nvSpPr>
          <p:spPr>
            <a:xfrm>
              <a:off x="5804" y="6639"/>
              <a:ext cx="1850" cy="357"/>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BP</a:t>
              </a:r>
            </a:p>
          </p:txBody>
        </p:sp>
        <p:sp>
          <p:nvSpPr>
            <p:cNvPr id="21" name="任意多边形 20"/>
            <p:cNvSpPr/>
            <p:nvPr/>
          </p:nvSpPr>
          <p:spPr>
            <a:xfrm>
              <a:off x="7473" y="5972"/>
              <a:ext cx="375" cy="858"/>
            </a:xfrm>
            <a:custGeom>
              <a:avLst/>
              <a:gdLst/>
              <a:ahLst/>
              <a:cxnLst/>
              <a:rect l="0" t="0" r="0" b="0"/>
              <a:pathLst>
                <a:path w="327" h="858">
                  <a:moveTo>
                    <a:pt x="0" y="858"/>
                  </a:moveTo>
                  <a:lnTo>
                    <a:pt x="327" y="858"/>
                  </a:lnTo>
                  <a:lnTo>
                    <a:pt x="327" y="0"/>
                  </a:lnTo>
                  <a:lnTo>
                    <a:pt x="183" y="0"/>
                  </a:lnTo>
                </a:path>
              </a:pathLst>
            </a:custGeom>
            <a:noFill/>
            <a:ln w="6350" cap="flat" cmpd="sng">
              <a:solidFill>
                <a:srgbClr val="000001"/>
              </a:solidFill>
              <a:prstDash val="solid"/>
              <a:headEnd type="none" w="med" len="med"/>
              <a:tailEnd type="triangle" w="sm" len="med"/>
            </a:ln>
          </p:spPr>
        </p:sp>
      </p:grpSp>
    </p:spTree>
  </p:cSld>
  <p:clrMapOvr>
    <a:masterClrMapping/>
  </p:clrMapOvr>
  <p:transition>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栈帧链</a:t>
            </a:r>
            <a:r>
              <a:rPr lang="en-US" altLang="zh-CN" sz="4000" dirty="0"/>
              <a:t>.</a:t>
            </a:r>
            <a:endParaRPr lang="zh-CN" altLang="en-US" sz="4000" dirty="0"/>
          </a:p>
        </p:txBody>
      </p:sp>
      <p:sp>
        <p:nvSpPr>
          <p:cNvPr id="3" name="内容占位符 2"/>
          <p:cNvSpPr>
            <a:spLocks noGrp="1"/>
          </p:cNvSpPr>
          <p:nvPr>
            <p:ph idx="1"/>
          </p:nvPr>
        </p:nvSpPr>
        <p:spPr>
          <a:xfrm>
            <a:off x="609600" y="1183640"/>
            <a:ext cx="6718300" cy="4942840"/>
          </a:xfrm>
        </p:spPr>
        <p:txBody>
          <a:bodyPr>
            <a:noAutofit/>
          </a:bodyPr>
          <a:lstStyle/>
          <a:p>
            <a:r>
              <a:rPr lang="en-US" altLang="zh-CN" sz="3200" dirty="0" err="1"/>
              <a:t>子程序返回时的步骤如下</a:t>
            </a:r>
            <a:endParaRPr lang="en-US" altLang="zh-CN" sz="3200" dirty="0"/>
          </a:p>
          <a:p>
            <a:pPr lvl="1"/>
            <a:r>
              <a:rPr lang="en-US" altLang="zh-CN" sz="2800" dirty="0"/>
              <a:t>（1）BP==&gt;SP</a:t>
            </a:r>
          </a:p>
          <a:p>
            <a:pPr lvl="1"/>
            <a:r>
              <a:rPr lang="en-US" altLang="zh-CN" sz="2800" dirty="0"/>
              <a:t>（2）恢复主程序的BP，即[BP]==&gt;BP</a:t>
            </a:r>
          </a:p>
          <a:p>
            <a:pPr lvl="1"/>
            <a:r>
              <a:rPr lang="en-US" altLang="zh-CN" sz="2800" dirty="0"/>
              <a:t>（3）从SP取出返回地址，跳转到主程序</a:t>
            </a:r>
          </a:p>
        </p:txBody>
      </p:sp>
      <p:grpSp>
        <p:nvGrpSpPr>
          <p:cNvPr id="30" name="组合 30"/>
          <p:cNvGrpSpPr/>
          <p:nvPr/>
        </p:nvGrpSpPr>
        <p:grpSpPr>
          <a:xfrm>
            <a:off x="6988175" y="1306830"/>
            <a:ext cx="4371975" cy="4883150"/>
            <a:chOff x="5214" y="4785"/>
            <a:chExt cx="2636" cy="2820"/>
          </a:xfrm>
        </p:grpSpPr>
        <p:sp>
          <p:nvSpPr>
            <p:cNvPr id="11" name="任意多边形 10"/>
            <p:cNvSpPr/>
            <p:nvPr/>
          </p:nvSpPr>
          <p:spPr>
            <a:xfrm>
              <a:off x="7476" y="5221"/>
              <a:ext cx="375" cy="579"/>
            </a:xfrm>
            <a:custGeom>
              <a:avLst/>
              <a:gdLst/>
              <a:ahLst/>
              <a:cxnLst/>
              <a:rect l="0" t="0" r="0" b="0"/>
              <a:pathLst>
                <a:path w="375" h="579">
                  <a:moveTo>
                    <a:pt x="0" y="579"/>
                  </a:moveTo>
                  <a:lnTo>
                    <a:pt x="375" y="579"/>
                  </a:lnTo>
                  <a:lnTo>
                    <a:pt x="375" y="0"/>
                  </a:lnTo>
                </a:path>
              </a:pathLst>
            </a:custGeom>
            <a:noFill/>
            <a:ln w="6350" cap="flat" cmpd="sng">
              <a:solidFill>
                <a:srgbClr val="000000"/>
              </a:solidFill>
              <a:prstDash val="solid"/>
              <a:headEnd type="none" w="med" len="med"/>
              <a:tailEnd type="triangle" w="sm" len="med"/>
            </a:ln>
          </p:spPr>
        </p:sp>
        <p:sp>
          <p:nvSpPr>
            <p:cNvPr id="12" name="文本框 11"/>
            <p:cNvSpPr txBox="1"/>
            <p:nvPr/>
          </p:nvSpPr>
          <p:spPr>
            <a:xfrm>
              <a:off x="5810" y="5086"/>
              <a:ext cx="1850" cy="530"/>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rtl="0" eaLnBrk="1" fontAlgn="auto" latinLnBrk="0" hangingPunct="1">
                <a:spcBef>
                  <a:spcPts val="600"/>
                </a:spcBef>
              </a:pP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a:t>
              </a:r>
            </a:p>
          </p:txBody>
        </p:sp>
        <p:sp>
          <p:nvSpPr>
            <p:cNvPr id="13" name="文本框 12"/>
            <p:cNvSpPr txBox="1"/>
            <p:nvPr/>
          </p:nvSpPr>
          <p:spPr>
            <a:xfrm>
              <a:off x="5807" y="5616"/>
              <a:ext cx="1850" cy="357"/>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BP</a:t>
              </a:r>
            </a:p>
          </p:txBody>
        </p:sp>
        <p:sp>
          <p:nvSpPr>
            <p:cNvPr id="14" name="文本框 13"/>
            <p:cNvSpPr txBox="1"/>
            <p:nvPr/>
          </p:nvSpPr>
          <p:spPr>
            <a:xfrm>
              <a:off x="5803" y="6993"/>
              <a:ext cx="1850" cy="587"/>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rtl="0" eaLnBrk="1" fontAlgn="auto" latinLnBrk="0" hangingPunct="1">
                <a:spcBef>
                  <a:spcPts val="600"/>
                </a:spcBef>
              </a:pP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a:t>
              </a:r>
            </a:p>
          </p:txBody>
        </p:sp>
        <p:cxnSp>
          <p:nvCxnSpPr>
            <p:cNvPr id="15" name="直接连接符 14"/>
            <p:cNvCxnSpPr/>
            <p:nvPr/>
          </p:nvCxnSpPr>
          <p:spPr>
            <a:xfrm>
              <a:off x="5214" y="7582"/>
              <a:ext cx="614" cy="1"/>
            </a:xfrm>
            <a:prstGeom prst="line">
              <a:avLst/>
            </a:prstGeom>
            <a:ln w="6350" cap="flat" cmpd="sng">
              <a:solidFill>
                <a:srgbClr val="000000"/>
              </a:solidFill>
              <a:prstDash val="solid"/>
              <a:headEnd type="none" w="med" len="med"/>
              <a:tailEnd type="triangle" w="sm" len="med"/>
            </a:ln>
          </p:spPr>
        </p:cxnSp>
        <p:sp>
          <p:nvSpPr>
            <p:cNvPr id="16" name="文本框 15"/>
            <p:cNvSpPr txBox="1"/>
            <p:nvPr/>
          </p:nvSpPr>
          <p:spPr>
            <a:xfrm>
              <a:off x="5227" y="7263"/>
              <a:ext cx="627" cy="342"/>
            </a:xfrm>
            <a:prstGeom prst="rect">
              <a:avLst/>
            </a:prstGeom>
            <a:noFill/>
            <a:ln>
              <a:noFill/>
            </a:ln>
          </p:spPr>
          <p:txBody>
            <a:bodyPr lIns="0" tIns="0" rIns="0" bIns="0" anchor="ctr" anchorCtr="0" upright="1"/>
            <a:lstStyle/>
            <a:p>
              <a:pPr algn="ct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栈顶SP</a:t>
              </a:r>
            </a:p>
          </p:txBody>
        </p:sp>
        <p:cxnSp>
          <p:nvCxnSpPr>
            <p:cNvPr id="17" name="直接连接符 16"/>
            <p:cNvCxnSpPr/>
            <p:nvPr/>
          </p:nvCxnSpPr>
          <p:spPr>
            <a:xfrm>
              <a:off x="5220" y="5095"/>
              <a:ext cx="614" cy="1"/>
            </a:xfrm>
            <a:prstGeom prst="line">
              <a:avLst/>
            </a:prstGeom>
            <a:ln w="6350" cap="flat" cmpd="sng">
              <a:solidFill>
                <a:srgbClr val="000000"/>
              </a:solidFill>
              <a:prstDash val="solid"/>
              <a:headEnd type="none" w="med" len="med"/>
              <a:tailEnd type="triangle" w="sm" len="med"/>
            </a:ln>
          </p:spPr>
        </p:cxnSp>
        <p:sp>
          <p:nvSpPr>
            <p:cNvPr id="18" name="文本框 17"/>
            <p:cNvSpPr txBox="1"/>
            <p:nvPr/>
          </p:nvSpPr>
          <p:spPr>
            <a:xfrm>
              <a:off x="5278" y="4785"/>
              <a:ext cx="627" cy="342"/>
            </a:xfrm>
            <a:prstGeom prst="rect">
              <a:avLst/>
            </a:prstGeom>
            <a:noFill/>
            <a:ln>
              <a:noFill/>
            </a:ln>
          </p:spPr>
          <p:txBody>
            <a:bodyPr lIns="0" tIns="0" rIns="0" bIns="0" anchor="ctr" anchorCtr="0" upright="1"/>
            <a:lstStyle/>
            <a:p>
              <a:pPr algn="ct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栈底</a:t>
              </a:r>
            </a:p>
          </p:txBody>
        </p:sp>
        <p:sp>
          <p:nvSpPr>
            <p:cNvPr id="19" name="文本框 18"/>
            <p:cNvSpPr txBox="1"/>
            <p:nvPr/>
          </p:nvSpPr>
          <p:spPr>
            <a:xfrm>
              <a:off x="5807" y="5974"/>
              <a:ext cx="1850" cy="665"/>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rtl="0" eaLnBrk="1" fontAlgn="auto" latinLnBrk="0" hangingPunct="1">
                <a:spcBef>
                  <a:spcPts val="600"/>
                </a:spcBef>
              </a:pP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a:t>
              </a:r>
            </a:p>
          </p:txBody>
        </p:sp>
        <p:sp>
          <p:nvSpPr>
            <p:cNvPr id="20" name="文本框 19"/>
            <p:cNvSpPr txBox="1"/>
            <p:nvPr/>
          </p:nvSpPr>
          <p:spPr>
            <a:xfrm>
              <a:off x="5804" y="6639"/>
              <a:ext cx="1850" cy="357"/>
            </a:xfrm>
            <a:prstGeom prst="rect">
              <a:avLst/>
            </a:prstGeom>
            <a:noFill/>
            <a:ln w="6350" cap="flat" cmpd="sng">
              <a:solidFill>
                <a:srgbClr val="000001"/>
              </a:solidFill>
              <a:prstDash val="solid"/>
              <a:miter/>
              <a:headEnd type="none" w="med" len="med"/>
              <a:tailEnd type="none" w="med" len="med"/>
            </a:ln>
          </p:spPr>
          <p:txBody>
            <a:bodyPr lIns="0" tIns="0" rIns="0" bIns="0" anchor="ctr" anchorCtr="0" upright="1"/>
            <a:lstStyle/>
            <a:p>
              <a:pPr algn="ctr"/>
              <a:r>
                <a:rPr lang="en-US" altLang="zh-CN" sz="2000" kern="100">
                  <a:latin typeface="Calibri" panose="020F0502020204030204"/>
                  <a:ea typeface="宋体" panose="02010600030101010101" pitchFamily="2" charset="-122"/>
                  <a:cs typeface="Times New Roman" panose="02020603050405020304"/>
                  <a:sym typeface="Times New Roman" panose="02020603050405020304"/>
                </a:rPr>
                <a:t>BP</a:t>
              </a:r>
            </a:p>
          </p:txBody>
        </p:sp>
        <p:sp>
          <p:nvSpPr>
            <p:cNvPr id="21" name="任意多边形 20"/>
            <p:cNvSpPr/>
            <p:nvPr/>
          </p:nvSpPr>
          <p:spPr>
            <a:xfrm>
              <a:off x="7473" y="5972"/>
              <a:ext cx="375" cy="858"/>
            </a:xfrm>
            <a:custGeom>
              <a:avLst/>
              <a:gdLst/>
              <a:ahLst/>
              <a:cxnLst/>
              <a:rect l="0" t="0" r="0" b="0"/>
              <a:pathLst>
                <a:path w="327" h="858">
                  <a:moveTo>
                    <a:pt x="0" y="858"/>
                  </a:moveTo>
                  <a:lnTo>
                    <a:pt x="327" y="858"/>
                  </a:lnTo>
                  <a:lnTo>
                    <a:pt x="327" y="0"/>
                  </a:lnTo>
                  <a:lnTo>
                    <a:pt x="183" y="0"/>
                  </a:lnTo>
                </a:path>
              </a:pathLst>
            </a:custGeom>
            <a:noFill/>
            <a:ln w="6350" cap="flat" cmpd="sng">
              <a:solidFill>
                <a:srgbClr val="000001"/>
              </a:solidFill>
              <a:prstDash val="solid"/>
              <a:headEnd type="none" w="med" len="med"/>
              <a:tailEnd type="triangle" w="sm" len="med"/>
            </a:ln>
          </p:spPr>
        </p:sp>
      </p:grpSp>
    </p:spTree>
  </p:cSld>
  <p:clrMapOvr>
    <a:masterClrMapping/>
  </p:clrMapOvr>
  <p:transition>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栈的效率</a:t>
            </a:r>
          </a:p>
        </p:txBody>
      </p:sp>
      <p:sp>
        <p:nvSpPr>
          <p:cNvPr id="3" name="内容占位符 2"/>
          <p:cNvSpPr>
            <a:spLocks noGrp="1"/>
          </p:cNvSpPr>
          <p:nvPr>
            <p:ph idx="1"/>
          </p:nvPr>
        </p:nvSpPr>
        <p:spPr>
          <a:xfrm>
            <a:off x="609600" y="1183639"/>
            <a:ext cx="10972800" cy="5529505"/>
          </a:xfrm>
        </p:spPr>
        <p:txBody>
          <a:bodyPr>
            <a:normAutofit fontScale="95000"/>
          </a:bodyPr>
          <a:lstStyle/>
          <a:p>
            <a:r>
              <a:rPr lang="zh-CN" altLang="en-US" sz="3400" dirty="0"/>
              <a:t>栈的开销</a:t>
            </a:r>
          </a:p>
          <a:p>
            <a:pPr lvl="1"/>
            <a:r>
              <a:rPr lang="zh-CN" altLang="en-US" sz="2900" dirty="0"/>
              <a:t>压栈push</a:t>
            </a:r>
            <a:r>
              <a:rPr lang="zh-CN" altLang="en-US" sz="2900" dirty="0">
                <a:sym typeface="+mn-ea"/>
              </a:rPr>
              <a:t>操作</a:t>
            </a:r>
            <a:endParaRPr lang="zh-CN" altLang="en-US" sz="2900" dirty="0"/>
          </a:p>
          <a:p>
            <a:pPr lvl="1"/>
            <a:r>
              <a:rPr lang="zh-CN" altLang="en-US" sz="2900" dirty="0"/>
              <a:t>退栈pop操作</a:t>
            </a:r>
          </a:p>
          <a:p>
            <a:pPr lvl="1"/>
            <a:r>
              <a:rPr lang="zh-CN" altLang="en-US" sz="2900" dirty="0"/>
              <a:t>早期的子程序调用栈是用软件来实现的,时间开销大</a:t>
            </a:r>
          </a:p>
          <a:p>
            <a:pPr lvl="1"/>
            <a:r>
              <a:rPr lang="zh-CN" altLang="en-US" sz="2900" dirty="0"/>
              <a:t>在有些可以不使用栈也能实现子程序调用的地方，就尽量避免使用栈</a:t>
            </a:r>
          </a:p>
          <a:p>
            <a:pPr lvl="2"/>
            <a:r>
              <a:rPr lang="zh-CN" altLang="en-US" sz="2500" dirty="0"/>
              <a:t>例如，编译程序若发现某些子程序不会产生子程序调用，那么进入这样的子程序就无须使用栈</a:t>
            </a:r>
          </a:p>
        </p:txBody>
      </p:sp>
    </p:spTree>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栈的效率</a:t>
            </a:r>
            <a:r>
              <a:rPr lang="en-US" altLang="zh-CN" sz="4000" dirty="0"/>
              <a:t>.</a:t>
            </a:r>
            <a:endParaRPr lang="zh-CN" altLang="en-US" sz="4000" dirty="0"/>
          </a:p>
        </p:txBody>
      </p:sp>
      <p:sp>
        <p:nvSpPr>
          <p:cNvPr id="3" name="内容占位符 2"/>
          <p:cNvSpPr>
            <a:spLocks noGrp="1"/>
          </p:cNvSpPr>
          <p:nvPr>
            <p:ph idx="1"/>
          </p:nvPr>
        </p:nvSpPr>
        <p:spPr>
          <a:xfrm>
            <a:off x="609600" y="1183640"/>
            <a:ext cx="10972800" cy="5105400"/>
          </a:xfrm>
        </p:spPr>
        <p:txBody>
          <a:bodyPr>
            <a:normAutofit fontScale="95000"/>
          </a:bodyPr>
          <a:lstStyle/>
          <a:p>
            <a:r>
              <a:rPr lang="zh-CN" altLang="en-US" sz="3400" dirty="0">
                <a:sym typeface="+mn-ea"/>
              </a:rPr>
              <a:t>硬件支持的栈</a:t>
            </a:r>
          </a:p>
          <a:p>
            <a:pPr lvl="1"/>
            <a:r>
              <a:rPr lang="zh-CN" altLang="en-US" sz="2900" dirty="0"/>
              <a:t>栈指针寄存器，提供了push和pop指令</a:t>
            </a:r>
          </a:p>
          <a:p>
            <a:pPr lvl="1"/>
            <a:r>
              <a:rPr lang="zh-CN" altLang="en-US" sz="2900" dirty="0"/>
              <a:t>1970年,PDP-11成为第一个具有栈操作指令push和pop的计算机</a:t>
            </a:r>
          </a:p>
          <a:p>
            <a:pPr lvl="1"/>
            <a:r>
              <a:rPr lang="zh-CN" altLang="en-US" sz="2900" dirty="0"/>
              <a:t>进一步</a:t>
            </a:r>
          </a:p>
          <a:p>
            <a:pPr lvl="2"/>
            <a:r>
              <a:rPr lang="zh-CN" altLang="en-US" sz="2500" dirty="0"/>
              <a:t>调用指令call，将跳转和保存返回地址用一条指令中完成</a:t>
            </a:r>
          </a:p>
          <a:p>
            <a:pPr lvl="2"/>
            <a:r>
              <a:rPr lang="zh-CN" altLang="en-US" sz="2500" dirty="0"/>
              <a:t>返回指令</a:t>
            </a:r>
          </a:p>
        </p:txBody>
      </p:sp>
    </p:spTree>
  </p:cSld>
  <p:clrMapOvr>
    <a:masterClrMapping/>
  </p:clrMapOvr>
  <p:transition>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2-6 </a:t>
            </a:r>
            <a:r>
              <a:rPr lang="zh-CN" altLang="en-US"/>
              <a:t>程序设计语言</a:t>
            </a:r>
          </a:p>
        </p:txBody>
      </p:sp>
      <p:sp>
        <p:nvSpPr>
          <p:cNvPr id="3" name="副标题 2"/>
          <p:cNvSpPr>
            <a:spLocks noGrp="1"/>
          </p:cNvSpPr>
          <p:nvPr>
            <p:ph type="subTitle" idx="1"/>
          </p:nvPr>
        </p:nvSpPr>
        <p:spPr>
          <a:xfrm>
            <a:off x="3107055" y="4505960"/>
            <a:ext cx="8534400" cy="1419860"/>
          </a:xfrm>
        </p:spPr>
        <p:txBody>
          <a:bodyPr/>
          <a:lstStyle/>
          <a:p>
            <a:pPr algn="r"/>
            <a:r>
              <a:rPr lang="zh-CN" altLang="en-US"/>
              <a:t>山东大学计算机科学与技术学院</a:t>
            </a:r>
          </a:p>
          <a:p>
            <a:pPr algn="r"/>
            <a:r>
              <a:rPr lang="en-US" altLang="zh-CN"/>
              <a:t>2021 </a:t>
            </a:r>
            <a:r>
              <a:rPr lang="zh-CN" altLang="en-US"/>
              <a:t>春季</a:t>
            </a:r>
          </a:p>
        </p:txBody>
      </p:sp>
    </p:spTree>
  </p:cSld>
  <p:clrMapOvr>
    <a:masterClrMapping/>
  </p:clrMapOvr>
  <p:transition>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37172" y="247795"/>
            <a:ext cx="10972800" cy="908050"/>
          </a:xfrm>
        </p:spPr>
        <p:txBody>
          <a:bodyPr/>
          <a:lstStyle/>
          <a:p>
            <a:r>
              <a:rPr lang="zh-CN" altLang="en-US" sz="4000" dirty="0"/>
              <a:t>主要内容</a:t>
            </a:r>
          </a:p>
        </p:txBody>
      </p:sp>
      <p:sp>
        <p:nvSpPr>
          <p:cNvPr id="3" name="内容占位符 2"/>
          <p:cNvSpPr>
            <a:spLocks noGrp="1"/>
          </p:cNvSpPr>
          <p:nvPr>
            <p:ph idx="1"/>
          </p:nvPr>
        </p:nvSpPr>
        <p:spPr>
          <a:xfrm>
            <a:off x="1397252" y="1473351"/>
            <a:ext cx="3183802" cy="3745972"/>
          </a:xfrm>
        </p:spPr>
        <p:txBody>
          <a:bodyPr>
            <a:normAutofit/>
          </a:bodyPr>
          <a:lstStyle/>
          <a:p>
            <a:r>
              <a:rPr lang="zh-CN" altLang="en-US" sz="3200" dirty="0">
                <a:sym typeface="+mn-ea"/>
              </a:rPr>
              <a:t>机器语言</a:t>
            </a:r>
          </a:p>
          <a:p>
            <a:r>
              <a:rPr lang="zh-CN" altLang="en-US" sz="3200" dirty="0">
                <a:sym typeface="+mn-ea"/>
              </a:rPr>
              <a:t>汇编语言</a:t>
            </a:r>
            <a:endParaRPr lang="zh-CN" altLang="en-US" sz="3200" dirty="0"/>
          </a:p>
          <a:p>
            <a:r>
              <a:rPr lang="zh-CN" altLang="en-US" sz="3200" dirty="0">
                <a:sym typeface="+mn-ea"/>
              </a:rPr>
              <a:t>高级语言</a:t>
            </a:r>
            <a:endParaRPr lang="zh-CN" altLang="en-US" sz="3200" dirty="0"/>
          </a:p>
          <a:p>
            <a:r>
              <a:rPr lang="zh-CN" altLang="en-US" sz="3200" dirty="0">
                <a:sym typeface="+mn-ea"/>
              </a:rPr>
              <a:t>代码转换</a:t>
            </a:r>
            <a:endParaRPr lang="zh-CN" altLang="en-US" sz="3200" dirty="0"/>
          </a:p>
        </p:txBody>
      </p:sp>
      <p:sp>
        <p:nvSpPr>
          <p:cNvPr id="4" name="内容占位符 2"/>
          <p:cNvSpPr txBox="1"/>
          <p:nvPr/>
        </p:nvSpPr>
        <p:spPr>
          <a:xfrm>
            <a:off x="5945110" y="1476377"/>
            <a:ext cx="4356226" cy="3643366"/>
          </a:xfrm>
          <a:prstGeom prst="rect">
            <a:avLst/>
          </a:prstGeom>
          <a:noFill/>
          <a:ln w="9525">
            <a:noFill/>
          </a:ln>
        </p:spPr>
        <p:txBody>
          <a:bodyPr anchor="t">
            <a:normAutofit/>
          </a:bodyPr>
          <a:lstStyle>
            <a:lvl1pPr marL="342900" lvl="0" indent="-342900" algn="l" defTabSz="914400" eaLnBrk="1" fontAlgn="base" latinLnBrk="0" hangingPunct="1">
              <a:lnSpc>
                <a:spcPct val="150000"/>
              </a:lnSpc>
              <a:spcBef>
                <a:spcPct val="20000"/>
              </a:spcBef>
              <a:spcAft>
                <a:spcPct val="0"/>
              </a:spcAft>
              <a:buChar char="•"/>
              <a:defRPr sz="2400" b="0" i="0" u="none" kern="1200" baseline="0">
                <a:solidFill>
                  <a:schemeClr val="tx1"/>
                </a:solidFill>
                <a:latin typeface="幼圆" panose="02010509060101010101" charset="-122"/>
                <a:ea typeface="幼圆" panose="02010509060101010101" charset="-122"/>
                <a:cs typeface="+mn-cs"/>
              </a:defRPr>
            </a:lvl1pPr>
            <a:lvl2pPr marL="742950" lvl="1" indent="-285750" algn="l" defTabSz="914400" eaLnBrk="1" fontAlgn="base" latinLnBrk="0" hangingPunct="1">
              <a:lnSpc>
                <a:spcPct val="150000"/>
              </a:lnSpc>
              <a:spcBef>
                <a:spcPct val="20000"/>
              </a:spcBef>
              <a:spcAft>
                <a:spcPct val="0"/>
              </a:spcAft>
              <a:buChar char="–"/>
              <a:defRPr sz="2000" b="0" i="0" u="none" kern="1200" baseline="0">
                <a:solidFill>
                  <a:schemeClr val="tx1"/>
                </a:solidFill>
                <a:latin typeface="幼圆" panose="02010509060101010101" charset="-122"/>
                <a:ea typeface="幼圆" panose="02010509060101010101" charset="-122"/>
                <a:cs typeface="+mn-cs"/>
              </a:defRPr>
            </a:lvl2pPr>
            <a:lvl3pPr marL="1143000" lvl="2" indent="-228600" algn="l" defTabSz="914400" eaLnBrk="1" fontAlgn="base" latinLnBrk="0" hangingPunct="1">
              <a:lnSpc>
                <a:spcPct val="150000"/>
              </a:lnSpc>
              <a:spcBef>
                <a:spcPct val="20000"/>
              </a:spcBef>
              <a:spcAft>
                <a:spcPct val="0"/>
              </a:spcAft>
              <a:buChar char="•"/>
              <a:defRPr sz="1800" b="0" i="0" u="none" kern="1200" baseline="0">
                <a:solidFill>
                  <a:schemeClr val="tx1"/>
                </a:solidFill>
                <a:latin typeface="幼圆" panose="02010509060101010101" charset="-122"/>
                <a:ea typeface="幼圆" panose="02010509060101010101" charset="-122"/>
                <a:cs typeface="+mn-cs"/>
              </a:defRPr>
            </a:lvl3pPr>
            <a:lvl4pPr marL="1600200" lvl="3" indent="-228600" algn="l" defTabSz="914400" eaLnBrk="1" fontAlgn="base" latinLnBrk="0" hangingPunct="1">
              <a:lnSpc>
                <a:spcPct val="150000"/>
              </a:lnSpc>
              <a:spcBef>
                <a:spcPct val="20000"/>
              </a:spcBef>
              <a:spcAft>
                <a:spcPct val="0"/>
              </a:spcAft>
              <a:buChar char="–"/>
              <a:defRPr sz="1600" b="0" i="0" u="none" kern="1200" baseline="0">
                <a:solidFill>
                  <a:schemeClr val="tx1"/>
                </a:solidFill>
                <a:latin typeface="幼圆" panose="02010509060101010101" charset="-122"/>
                <a:ea typeface="幼圆" panose="02010509060101010101" charset="-122"/>
                <a:cs typeface="+mn-cs"/>
              </a:defRPr>
            </a:lvl4pPr>
            <a:lvl5pPr marL="2057400" lvl="4" indent="-228600" algn="l" defTabSz="914400" eaLnBrk="1" fontAlgn="base" latinLnBrk="0" hangingPunct="1">
              <a:lnSpc>
                <a:spcPct val="150000"/>
              </a:lnSpc>
              <a:spcBef>
                <a:spcPct val="20000"/>
              </a:spcBef>
              <a:spcAft>
                <a:spcPct val="0"/>
              </a:spcAft>
              <a:buChar char="»"/>
              <a:defRPr sz="1600" b="0" i="0" u="none" kern="1200" baseline="0">
                <a:solidFill>
                  <a:schemeClr val="tx1"/>
                </a:solidFill>
                <a:latin typeface="幼圆" panose="02010509060101010101" charset="-122"/>
                <a:ea typeface="幼圆" panose="02010509060101010101" charset="-122"/>
                <a:cs typeface="+mn-cs"/>
              </a:defRPr>
            </a:lvl5pPr>
            <a:lvl6pPr marL="2514600" lvl="5"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1600" b="0" i="0" u="none" kern="1200" baseline="0">
                <a:solidFill>
                  <a:schemeClr val="tx1"/>
                </a:solidFill>
                <a:latin typeface="+mn-lt"/>
                <a:ea typeface="+mn-ea"/>
                <a:cs typeface="+mn-cs"/>
              </a:defRPr>
            </a:lvl9pPr>
          </a:lstStyle>
          <a:p>
            <a:r>
              <a:rPr lang="zh-CN" altLang="en-US" sz="3200" dirty="0">
                <a:sym typeface="+mn-ea"/>
              </a:rPr>
              <a:t>编译</a:t>
            </a:r>
            <a:r>
              <a:rPr lang="en-US" altLang="zh-CN" sz="3200" dirty="0" err="1">
                <a:sym typeface="+mn-ea"/>
              </a:rPr>
              <a:t>vs</a:t>
            </a:r>
            <a:r>
              <a:rPr lang="zh-CN" altLang="en-US" sz="3200" dirty="0">
                <a:sym typeface="+mn-ea"/>
              </a:rPr>
              <a:t>解释</a:t>
            </a:r>
          </a:p>
          <a:p>
            <a:r>
              <a:rPr lang="zh-CN" altLang="en-US" sz="3200" dirty="0">
                <a:sym typeface="+mn-ea"/>
              </a:rPr>
              <a:t>运行时系统</a:t>
            </a:r>
            <a:r>
              <a:rPr lang="en-US" altLang="zh-CN" sz="3200" dirty="0" err="1">
                <a:sym typeface="+mn-ea"/>
              </a:rPr>
              <a:t>vs</a:t>
            </a:r>
            <a:r>
              <a:rPr lang="zh-CN" altLang="en-US" sz="3200" dirty="0">
                <a:sym typeface="+mn-ea"/>
              </a:rPr>
              <a:t>程序库</a:t>
            </a:r>
          </a:p>
          <a:p>
            <a:r>
              <a:rPr lang="zh-CN" altLang="en-US" sz="3200" dirty="0">
                <a:sym typeface="+mn-ea"/>
              </a:rPr>
              <a:t>脚本语言</a:t>
            </a:r>
            <a:endParaRPr lang="zh-CN" altLang="en-US" sz="3200" dirty="0"/>
          </a:p>
          <a:p>
            <a:r>
              <a:rPr lang="zh-CN" altLang="en-US" sz="3200" dirty="0">
                <a:sym typeface="+mn-ea"/>
              </a:rPr>
              <a:t>程序员的思考</a:t>
            </a:r>
            <a:endParaRPr lang="zh-CN" altLang="en-US" sz="3200" dirty="0"/>
          </a:p>
        </p:txBody>
      </p:sp>
    </p:spTree>
  </p:cSld>
  <p:clrMapOvr>
    <a:masterClrMapping/>
  </p:clrMapOvr>
  <p:transition>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机器语言</a:t>
            </a:r>
          </a:p>
        </p:txBody>
      </p:sp>
      <p:sp>
        <p:nvSpPr>
          <p:cNvPr id="3" name="内容占位符 2"/>
          <p:cNvSpPr>
            <a:spLocks noGrp="1"/>
          </p:cNvSpPr>
          <p:nvPr>
            <p:ph idx="1"/>
          </p:nvPr>
        </p:nvSpPr>
        <p:spPr/>
        <p:txBody>
          <a:bodyPr>
            <a:noAutofit/>
          </a:bodyPr>
          <a:lstStyle/>
          <a:p>
            <a:r>
              <a:rPr lang="zh-CN" altLang="en-US" sz="3200" dirty="0">
                <a:sym typeface="+mn-ea"/>
              </a:rPr>
              <a:t>机器语言(machine language)</a:t>
            </a:r>
          </a:p>
          <a:p>
            <a:pPr lvl="1"/>
            <a:r>
              <a:rPr lang="zh-CN" altLang="en-US" sz="2800" dirty="0">
                <a:sym typeface="+mn-ea"/>
              </a:rPr>
              <a:t>计算机硬件能够直接理解的语言，称为机器语言</a:t>
            </a:r>
          </a:p>
          <a:p>
            <a:pPr lvl="1"/>
            <a:r>
              <a:rPr lang="zh-CN" altLang="en-US" sz="2800" dirty="0">
                <a:sym typeface="+mn-ea"/>
              </a:rPr>
              <a:t>机器语言是ISA为程序员提供的面向硬件的程序设计语言</a:t>
            </a:r>
          </a:p>
          <a:p>
            <a:pPr lvl="1"/>
            <a:r>
              <a:rPr lang="zh-CN" altLang="en-US" sz="2800" dirty="0">
                <a:sym typeface="+mn-ea"/>
              </a:rPr>
              <a:t>形式：二进制代码</a:t>
            </a:r>
          </a:p>
        </p:txBody>
      </p:sp>
    </p:spTree>
  </p:cSld>
  <p:clrMapOvr>
    <a:masterClrMapping/>
  </p:clrMapOvr>
  <p:transition>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机器语言</a:t>
            </a:r>
            <a:r>
              <a:rPr lang="en-US" altLang="zh-CN" sz="4000" dirty="0"/>
              <a:t>.</a:t>
            </a:r>
            <a:endParaRPr lang="zh-CN" altLang="en-US" sz="4000" dirty="0"/>
          </a:p>
        </p:txBody>
      </p:sp>
      <p:sp>
        <p:nvSpPr>
          <p:cNvPr id="3" name="内容占位符 2"/>
          <p:cNvSpPr>
            <a:spLocks noGrp="1"/>
          </p:cNvSpPr>
          <p:nvPr>
            <p:ph idx="1"/>
          </p:nvPr>
        </p:nvSpPr>
        <p:spPr/>
        <p:txBody>
          <a:bodyPr>
            <a:noAutofit/>
          </a:bodyPr>
          <a:lstStyle/>
          <a:p>
            <a:r>
              <a:rPr lang="zh-CN" altLang="en-US" sz="3200" dirty="0">
                <a:sym typeface="+mn-ea"/>
              </a:rPr>
              <a:t>机器语言是软件与硬件的界面</a:t>
            </a:r>
          </a:p>
          <a:p>
            <a:pPr lvl="1"/>
            <a:r>
              <a:rPr lang="en-US" altLang="zh-CN" sz="2800" dirty="0">
                <a:sym typeface="+mn-ea"/>
              </a:rPr>
              <a:t>CPU</a:t>
            </a:r>
            <a:r>
              <a:rPr lang="zh-CN" altLang="en-US" sz="2800" dirty="0">
                <a:sym typeface="+mn-ea"/>
              </a:rPr>
              <a:t>好用不好用</a:t>
            </a:r>
            <a:r>
              <a:rPr lang="en-US" altLang="zh-CN" sz="2800" dirty="0">
                <a:sym typeface="+mn-ea"/>
              </a:rPr>
              <a:t>,</a:t>
            </a:r>
            <a:r>
              <a:rPr lang="zh-CN" altLang="en-US" sz="2800" dirty="0">
                <a:sym typeface="+mn-ea"/>
              </a:rPr>
              <a:t>很大程度上取决于它所提供的机器语言</a:t>
            </a:r>
          </a:p>
          <a:p>
            <a:pPr lvl="2"/>
            <a:r>
              <a:rPr lang="zh-CN" altLang="en-US" sz="2400" dirty="0">
                <a:sym typeface="+mn-ea"/>
              </a:rPr>
              <a:t>例如，有没有push和pop指令</a:t>
            </a:r>
          </a:p>
          <a:p>
            <a:pPr lvl="1"/>
            <a:r>
              <a:rPr lang="en-US" altLang="zh-CN" sz="2800" dirty="0">
                <a:sym typeface="+mn-ea"/>
              </a:rPr>
              <a:t>C</a:t>
            </a:r>
            <a:r>
              <a:rPr lang="zh-CN" altLang="en-US" sz="2800" dirty="0">
                <a:sym typeface="+mn-ea"/>
              </a:rPr>
              <a:t>PU的指令集不断进化</a:t>
            </a:r>
          </a:p>
          <a:p>
            <a:pPr lvl="2"/>
            <a:r>
              <a:rPr lang="zh-CN" altLang="en-US" sz="2400" dirty="0">
                <a:sym typeface="+mn-ea"/>
              </a:rPr>
              <a:t>例如，</a:t>
            </a:r>
            <a:r>
              <a:rPr lang="en-US" altLang="zh-CN" sz="2400" dirty="0">
                <a:sym typeface="+mn-ea"/>
              </a:rPr>
              <a:t>RISC, CISC</a:t>
            </a:r>
            <a:endParaRPr lang="zh-CN" altLang="en-US" sz="2400" dirty="0"/>
          </a:p>
        </p:txBody>
      </p:sp>
    </p:spTree>
  </p:cSld>
  <p:clrMapOvr>
    <a:masterClrMapping/>
  </p:clrMapOvr>
  <p:transition>
    <p:fade/>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机器语言</a:t>
            </a:r>
            <a:r>
              <a:rPr lang="en-US" altLang="zh-CN" sz="4000" dirty="0"/>
              <a:t>..</a:t>
            </a:r>
            <a:endParaRPr lang="zh-CN" altLang="en-US" sz="4000" dirty="0"/>
          </a:p>
        </p:txBody>
      </p:sp>
      <p:sp>
        <p:nvSpPr>
          <p:cNvPr id="3" name="内容占位符 2"/>
          <p:cNvSpPr>
            <a:spLocks noGrp="1"/>
          </p:cNvSpPr>
          <p:nvPr>
            <p:ph idx="1"/>
          </p:nvPr>
        </p:nvSpPr>
        <p:spPr/>
        <p:txBody>
          <a:bodyPr>
            <a:noAutofit/>
          </a:bodyPr>
          <a:lstStyle/>
          <a:p>
            <a:r>
              <a:rPr lang="zh-CN" altLang="en-US" sz="3200" dirty="0">
                <a:sym typeface="+mn-ea"/>
              </a:rPr>
              <a:t>机器代码(machine code)</a:t>
            </a:r>
          </a:p>
          <a:p>
            <a:pPr lvl="1"/>
            <a:r>
              <a:rPr lang="zh-CN" altLang="en-US" sz="2400" dirty="0">
                <a:sym typeface="+mn-ea"/>
              </a:rPr>
              <a:t>用机器语言编写的程序称为机器代码</a:t>
            </a:r>
            <a:endParaRPr lang="en-US" altLang="zh-CN" sz="24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程序列表</a:t>
            </a:r>
            <a:r>
              <a:rPr lang="en-US" altLang="zh-CN" sz="4000" dirty="0">
                <a:sym typeface="+mn-ea"/>
              </a:rPr>
              <a:t>..</a:t>
            </a:r>
          </a:p>
        </p:txBody>
      </p:sp>
      <p:pic>
        <p:nvPicPr>
          <p:cNvPr id="4" name="图片 3" descr="图片1"/>
          <p:cNvPicPr>
            <a:picLocks noChangeAspect="1"/>
          </p:cNvPicPr>
          <p:nvPr/>
        </p:nvPicPr>
        <p:blipFill>
          <a:blip r:embed="rId2"/>
          <a:srcRect t="47686" b="4751"/>
          <a:stretch>
            <a:fillRect/>
          </a:stretch>
        </p:blipFill>
        <p:spPr>
          <a:xfrm>
            <a:off x="609600" y="1183005"/>
            <a:ext cx="10973435" cy="5694680"/>
          </a:xfrm>
          <a:prstGeom prst="rect">
            <a:avLst/>
          </a:prstGeom>
        </p:spPr>
      </p:pic>
    </p:spTree>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汇编语言</a:t>
            </a:r>
            <a:endParaRPr lang="zh-CN" altLang="en-US" dirty="0"/>
          </a:p>
        </p:txBody>
      </p:sp>
      <p:sp>
        <p:nvSpPr>
          <p:cNvPr id="3" name="内容占位符 2"/>
          <p:cNvSpPr>
            <a:spLocks noGrp="1"/>
          </p:cNvSpPr>
          <p:nvPr>
            <p:ph idx="1"/>
          </p:nvPr>
        </p:nvSpPr>
        <p:spPr>
          <a:xfrm>
            <a:off x="609600" y="1183640"/>
            <a:ext cx="10972800" cy="5280534"/>
          </a:xfrm>
        </p:spPr>
        <p:txBody>
          <a:bodyPr>
            <a:noAutofit/>
          </a:bodyPr>
          <a:lstStyle/>
          <a:p>
            <a:r>
              <a:rPr lang="zh-CN" altLang="en-US" sz="3200" dirty="0"/>
              <a:t>汇编语言(assembly language)</a:t>
            </a:r>
          </a:p>
          <a:p>
            <a:pPr lvl="1"/>
            <a:r>
              <a:rPr lang="zh-CN" altLang="en-US" sz="2800" dirty="0"/>
              <a:t>用标识符代替二进制编码</a:t>
            </a:r>
          </a:p>
          <a:p>
            <a:pPr lvl="1"/>
            <a:r>
              <a:rPr lang="zh-CN" altLang="en-US" sz="2800" dirty="0"/>
              <a:t>更容易识别、记忆和理解</a:t>
            </a:r>
          </a:p>
          <a:p>
            <a:pPr lvl="1"/>
            <a:r>
              <a:rPr lang="zh-CN" altLang="en-US" sz="2800" dirty="0"/>
              <a:t>汇编语言中的语句几乎和机器语言的一一对应</a:t>
            </a:r>
          </a:p>
          <a:p>
            <a:pPr lvl="1"/>
            <a:r>
              <a:rPr lang="zh-CN" altLang="en-US" sz="2800" dirty="0"/>
              <a:t>在编程风格和技术上对于机器语言几乎没有本质的改进</a:t>
            </a:r>
          </a:p>
          <a:p>
            <a:pPr lvl="1"/>
            <a:r>
              <a:rPr lang="zh-CN" altLang="en-US" sz="2800" dirty="0"/>
              <a:t>汇编语言几乎和计算机的的历史一样久远</a:t>
            </a:r>
          </a:p>
          <a:p>
            <a:pPr lvl="1"/>
            <a:r>
              <a:rPr lang="zh-CN" altLang="en-US" sz="2800" dirty="0"/>
              <a:t>伪指令</a:t>
            </a:r>
            <a:endParaRPr lang="zh-CN" altLang="en-US" dirty="0"/>
          </a:p>
        </p:txBody>
      </p:sp>
    </p:spTree>
  </p:cSld>
  <p:clrMapOvr>
    <a:masterClrMapping/>
  </p:clrMapOvr>
  <p:transition>
    <p:fade/>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汇编语言</a:t>
            </a:r>
            <a:r>
              <a:rPr lang="en-US" altLang="zh-CN" sz="4000" dirty="0"/>
              <a:t>.</a:t>
            </a:r>
            <a:endParaRPr lang="zh-CN" altLang="en-US" dirty="0"/>
          </a:p>
        </p:txBody>
      </p:sp>
      <p:sp>
        <p:nvSpPr>
          <p:cNvPr id="3" name="内容占位符 2"/>
          <p:cNvSpPr>
            <a:spLocks noGrp="1"/>
          </p:cNvSpPr>
          <p:nvPr>
            <p:ph idx="1"/>
          </p:nvPr>
        </p:nvSpPr>
        <p:spPr/>
        <p:txBody>
          <a:bodyPr>
            <a:noAutofit/>
          </a:bodyPr>
          <a:lstStyle/>
          <a:p>
            <a:r>
              <a:rPr lang="zh-CN" altLang="en-US" sz="3200" dirty="0"/>
              <a:t>汇编程序</a:t>
            </a:r>
          </a:p>
          <a:p>
            <a:pPr lvl="1"/>
            <a:r>
              <a:rPr lang="zh-CN" altLang="en-US" sz="2800" dirty="0"/>
              <a:t>将汇编语言写的程序转变为机器代码</a:t>
            </a:r>
          </a:p>
          <a:p>
            <a:endParaRPr lang="zh-CN" altLang="en-US" dirty="0"/>
          </a:p>
        </p:txBody>
      </p:sp>
    </p:spTree>
  </p:cSld>
  <p:clrMapOvr>
    <a:masterClrMapping/>
  </p:clrMapOvr>
  <p:transition>
    <p:fade/>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高级语言</a:t>
            </a:r>
          </a:p>
        </p:txBody>
      </p:sp>
      <p:sp>
        <p:nvSpPr>
          <p:cNvPr id="3" name="内容占位符 2"/>
          <p:cNvSpPr>
            <a:spLocks noGrp="1"/>
          </p:cNvSpPr>
          <p:nvPr>
            <p:ph idx="1"/>
          </p:nvPr>
        </p:nvSpPr>
        <p:spPr>
          <a:xfrm>
            <a:off x="609600" y="1183639"/>
            <a:ext cx="10972800" cy="5570245"/>
          </a:xfrm>
        </p:spPr>
        <p:txBody>
          <a:bodyPr>
            <a:noAutofit/>
          </a:bodyPr>
          <a:lstStyle/>
          <a:p>
            <a:r>
              <a:rPr lang="zh-CN" altLang="en-US" sz="3200" dirty="0"/>
              <a:t>高级语言(high-level language)</a:t>
            </a:r>
          </a:p>
          <a:p>
            <a:pPr lvl="1"/>
            <a:r>
              <a:rPr lang="zh-CN" altLang="en-US" sz="2800" dirty="0"/>
              <a:t>与机器语言之间没有明确的映射关系</a:t>
            </a:r>
          </a:p>
          <a:p>
            <a:pPr lvl="1"/>
            <a:r>
              <a:rPr lang="zh-CN" altLang="en-US" sz="2800" dirty="0"/>
              <a:t>编写出来的程序独立于计算机的体系架构</a:t>
            </a:r>
          </a:p>
          <a:p>
            <a:pPr lvl="1"/>
            <a:r>
              <a:rPr lang="zh-CN" altLang="en-US" sz="2800" dirty="0"/>
              <a:t>远非自然语言，仍然是一个形式化的语言</a:t>
            </a:r>
          </a:p>
          <a:p>
            <a:pPr lvl="1"/>
            <a:r>
              <a:rPr lang="zh-CN" altLang="en-US" sz="2800" dirty="0"/>
              <a:t>由专门的程序(编译程序，解释程序)转换为机器代码</a:t>
            </a:r>
          </a:p>
          <a:p>
            <a:pPr lvl="2"/>
            <a:r>
              <a:rPr lang="zh-CN" altLang="en-US" sz="2400" dirty="0"/>
              <a:t>例如，除了CPU本身提供的整型、字符型，浮点型等数据类型外，高级语言一般还会增加更复杂的数据类型或抽象结构，如枚举类型、数组、字符串、类等</a:t>
            </a:r>
          </a:p>
        </p:txBody>
      </p:sp>
    </p:spTree>
  </p:cSld>
  <p:clrMapOvr>
    <a:masterClrMapping/>
  </p:clrMapOvr>
  <p:transition>
    <p:fade/>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高级语言</a:t>
            </a:r>
            <a:r>
              <a:rPr lang="en-US" altLang="zh-CN" sz="4000" dirty="0"/>
              <a:t>.</a:t>
            </a:r>
            <a:endParaRPr lang="zh-CN" altLang="en-US" sz="4000" dirty="0"/>
          </a:p>
        </p:txBody>
      </p:sp>
      <p:sp>
        <p:nvSpPr>
          <p:cNvPr id="3" name="内容占位符 2"/>
          <p:cNvSpPr>
            <a:spLocks noGrp="1"/>
          </p:cNvSpPr>
          <p:nvPr>
            <p:ph idx="1"/>
          </p:nvPr>
        </p:nvSpPr>
        <p:spPr/>
        <p:txBody>
          <a:bodyPr>
            <a:noAutofit/>
          </a:bodyPr>
          <a:lstStyle/>
          <a:p>
            <a:r>
              <a:rPr lang="zh-CN" altLang="en-US" sz="3200" dirty="0"/>
              <a:t>高级语言发展</a:t>
            </a:r>
          </a:p>
          <a:p>
            <a:pPr lvl="1"/>
            <a:r>
              <a:rPr lang="zh-CN" altLang="en-US" sz="2800" dirty="0"/>
              <a:t>1949年，ENIAC的发明者Mauchly提出了第一个高级语言Short code，可以表示数学表达式</a:t>
            </a:r>
          </a:p>
          <a:p>
            <a:pPr lvl="1"/>
            <a:r>
              <a:rPr lang="zh-CN" altLang="en-US" sz="2800" dirty="0">
                <a:sym typeface="+mn-ea"/>
              </a:rPr>
              <a:t>1953年，由IBM提出</a:t>
            </a:r>
            <a:r>
              <a:rPr lang="zh-CN" altLang="en-US" sz="2800" dirty="0"/>
              <a:t>第一个具有广泛影响力的高级语言是Fortran</a:t>
            </a:r>
          </a:p>
          <a:p>
            <a:pPr lvl="1"/>
            <a:r>
              <a:rPr lang="en-US" altLang="zh-CN" sz="2800" dirty="0"/>
              <a:t>1960</a:t>
            </a:r>
            <a:r>
              <a:rPr lang="zh-CN" altLang="en-US" sz="2800" dirty="0"/>
              <a:t>年，</a:t>
            </a:r>
            <a:r>
              <a:rPr lang="en-US" altLang="zh-CN" sz="2800" dirty="0"/>
              <a:t>ALGOL60</a:t>
            </a:r>
            <a:r>
              <a:rPr lang="zh-CN" altLang="en-US" sz="2800" dirty="0"/>
              <a:t>发布，由于</a:t>
            </a:r>
            <a:r>
              <a:rPr lang="zh-CN" altLang="en-US" sz="2800" dirty="0">
                <a:sym typeface="+mn-ea"/>
              </a:rPr>
              <a:t>艾伦</a:t>
            </a:r>
            <a:r>
              <a:rPr lang="en-US" altLang="zh-CN" sz="2800" dirty="0">
                <a:sym typeface="+mn-ea"/>
              </a:rPr>
              <a:t>.</a:t>
            </a:r>
            <a:r>
              <a:rPr lang="zh-CN" altLang="en-US" sz="2800" dirty="0">
                <a:sym typeface="+mn-ea"/>
              </a:rPr>
              <a:t>佩利的核心作用，</a:t>
            </a:r>
            <a:r>
              <a:rPr lang="zh-CN" altLang="en-US" sz="2800" dirty="0"/>
              <a:t>荣获第一届图灵奖</a:t>
            </a:r>
            <a:r>
              <a:rPr lang="en-US" altLang="zh-CN" sz="2800" dirty="0"/>
              <a:t>(1966)</a:t>
            </a:r>
          </a:p>
        </p:txBody>
      </p:sp>
    </p:spTree>
  </p:cSld>
  <p:clrMapOvr>
    <a:masterClrMapping/>
  </p:clrMapOvr>
  <p:transition>
    <p:fade/>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71682" y="270428"/>
            <a:ext cx="10972800" cy="908050"/>
          </a:xfrm>
        </p:spPr>
        <p:txBody>
          <a:bodyPr/>
          <a:lstStyle/>
          <a:p>
            <a:r>
              <a:rPr lang="zh-CN" altLang="en-US" sz="4000" dirty="0"/>
              <a:t>代码转换</a:t>
            </a:r>
          </a:p>
        </p:txBody>
      </p:sp>
      <p:sp>
        <p:nvSpPr>
          <p:cNvPr id="3" name="内容占位符 2"/>
          <p:cNvSpPr>
            <a:spLocks noGrp="1"/>
          </p:cNvSpPr>
          <p:nvPr>
            <p:ph idx="1"/>
          </p:nvPr>
        </p:nvSpPr>
        <p:spPr>
          <a:xfrm>
            <a:off x="197666" y="561309"/>
            <a:ext cx="9818857" cy="6106563"/>
          </a:xfrm>
        </p:spPr>
        <p:txBody>
          <a:bodyPr>
            <a:noAutofit/>
          </a:bodyPr>
          <a:lstStyle/>
          <a:p>
            <a:r>
              <a:rPr lang="zh-CN" altLang="en-US" sz="3200" dirty="0">
                <a:sym typeface="+mn-ea"/>
              </a:rPr>
              <a:t>汇编</a:t>
            </a:r>
          </a:p>
          <a:p>
            <a:pPr lvl="1"/>
            <a:r>
              <a:rPr lang="zh-CN" altLang="en-US" sz="2800" dirty="0">
                <a:sym typeface="+mn-ea"/>
              </a:rPr>
              <a:t>产生机器代码</a:t>
            </a:r>
          </a:p>
          <a:p>
            <a:r>
              <a:rPr lang="zh-CN" altLang="en-US" sz="3200" dirty="0">
                <a:sym typeface="+mn-ea"/>
              </a:rPr>
              <a:t>高级</a:t>
            </a:r>
          </a:p>
          <a:p>
            <a:pPr lvl="1"/>
            <a:r>
              <a:rPr lang="zh-CN" altLang="en-US" sz="2800" dirty="0">
                <a:sym typeface="+mn-ea"/>
              </a:rPr>
              <a:t>产生机器代码或产生汇编代码</a:t>
            </a:r>
          </a:p>
          <a:p>
            <a:r>
              <a:rPr lang="zh-CN" altLang="en-US" sz="3200" dirty="0">
                <a:sym typeface="+mn-ea"/>
              </a:rPr>
              <a:t>代码转换</a:t>
            </a:r>
          </a:p>
          <a:p>
            <a:pPr lvl="1">
              <a:spcBef>
                <a:spcPts val="0"/>
              </a:spcBef>
            </a:pPr>
            <a:r>
              <a:rPr lang="zh-CN" altLang="en-US" sz="2800" dirty="0"/>
              <a:t>高级语言和汇编语言都是硬件不直接支持的</a:t>
            </a:r>
          </a:p>
          <a:p>
            <a:pPr lvl="1">
              <a:spcBef>
                <a:spcPts val="0"/>
              </a:spcBef>
            </a:pPr>
            <a:r>
              <a:rPr lang="zh-CN" altLang="en-US" sz="2800" dirty="0">
                <a:sym typeface="+mn-ea"/>
              </a:rPr>
              <a:t>源代码(source code或subject code)：被转换的代码</a:t>
            </a:r>
          </a:p>
          <a:p>
            <a:pPr lvl="1">
              <a:spcBef>
                <a:spcPts val="0"/>
              </a:spcBef>
            </a:pPr>
            <a:r>
              <a:rPr lang="zh-CN" altLang="en-US" sz="2800" dirty="0">
                <a:sym typeface="+mn-ea"/>
              </a:rPr>
              <a:t>目标代码(object code)：转换的结果</a:t>
            </a:r>
          </a:p>
          <a:p>
            <a:pPr marL="457200" lvl="1" indent="0">
              <a:buNone/>
            </a:pPr>
            <a:endParaRPr lang="zh-CN" altLang="en-US" dirty="0"/>
          </a:p>
        </p:txBody>
      </p:sp>
      <p:grpSp>
        <p:nvGrpSpPr>
          <p:cNvPr id="15" name="组合 15"/>
          <p:cNvGrpSpPr/>
          <p:nvPr/>
        </p:nvGrpSpPr>
        <p:grpSpPr>
          <a:xfrm>
            <a:off x="8754369" y="1691640"/>
            <a:ext cx="3207062" cy="3632599"/>
            <a:chOff x="9392" y="5755"/>
            <a:chExt cx="1838" cy="2178"/>
          </a:xfrm>
        </p:grpSpPr>
        <p:sp>
          <p:nvSpPr>
            <p:cNvPr id="7" name="文本框 7"/>
            <p:cNvSpPr txBox="1"/>
            <p:nvPr/>
          </p:nvSpPr>
          <p:spPr>
            <a:xfrm>
              <a:off x="9392" y="5761"/>
              <a:ext cx="621" cy="340"/>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源代码</a:t>
              </a:r>
            </a:p>
          </p:txBody>
        </p:sp>
        <p:sp>
          <p:nvSpPr>
            <p:cNvPr id="8" name="文本框 8"/>
            <p:cNvSpPr txBox="1"/>
            <p:nvPr/>
          </p:nvSpPr>
          <p:spPr>
            <a:xfrm>
              <a:off x="9418" y="6379"/>
              <a:ext cx="797" cy="340"/>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目标代码</a:t>
              </a:r>
            </a:p>
          </p:txBody>
        </p:sp>
        <p:sp>
          <p:nvSpPr>
            <p:cNvPr id="9" name="文本框 9"/>
            <p:cNvSpPr txBox="1"/>
            <p:nvPr/>
          </p:nvSpPr>
          <p:spPr>
            <a:xfrm>
              <a:off x="10234" y="7252"/>
              <a:ext cx="781" cy="340"/>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目标代码</a:t>
              </a:r>
            </a:p>
          </p:txBody>
        </p:sp>
        <p:sp>
          <p:nvSpPr>
            <p:cNvPr id="14" name="文本框 14"/>
            <p:cNvSpPr txBox="1"/>
            <p:nvPr/>
          </p:nvSpPr>
          <p:spPr>
            <a:xfrm>
              <a:off x="9393" y="7038"/>
              <a:ext cx="666" cy="340"/>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源代码</a:t>
              </a:r>
            </a:p>
          </p:txBody>
        </p:sp>
        <p:sp>
          <p:nvSpPr>
            <p:cNvPr id="11" name="文本框 11"/>
            <p:cNvSpPr txBox="1"/>
            <p:nvPr/>
          </p:nvSpPr>
          <p:spPr>
            <a:xfrm>
              <a:off x="9725" y="7258"/>
              <a:ext cx="621" cy="340"/>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汇编</a:t>
              </a:r>
            </a:p>
          </p:txBody>
        </p:sp>
        <p:sp>
          <p:nvSpPr>
            <p:cNvPr id="4" name="文本框 1"/>
            <p:cNvSpPr txBox="1"/>
            <p:nvPr/>
          </p:nvSpPr>
          <p:spPr>
            <a:xfrm>
              <a:off x="9966" y="5755"/>
              <a:ext cx="1251" cy="340"/>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高级语言程序</a:t>
              </a:r>
            </a:p>
          </p:txBody>
        </p:sp>
        <p:sp>
          <p:nvSpPr>
            <p:cNvPr id="5" name="文本框 2"/>
            <p:cNvSpPr txBox="1"/>
            <p:nvPr/>
          </p:nvSpPr>
          <p:spPr>
            <a:xfrm>
              <a:off x="9637" y="6714"/>
              <a:ext cx="1188" cy="340"/>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汇编语言程序</a:t>
              </a:r>
            </a:p>
          </p:txBody>
        </p:sp>
        <p:sp>
          <p:nvSpPr>
            <p:cNvPr id="6" name="文本框 3"/>
            <p:cNvSpPr txBox="1"/>
            <p:nvPr/>
          </p:nvSpPr>
          <p:spPr>
            <a:xfrm>
              <a:off x="10092" y="7593"/>
              <a:ext cx="1138" cy="340"/>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dirty="0" err="1">
                  <a:latin typeface="Calibri" panose="020F0502020204030204"/>
                  <a:ea typeface="宋体" panose="02010600030101010101" pitchFamily="2" charset="-122"/>
                  <a:cs typeface="Times New Roman" panose="02020603050405020304"/>
                  <a:sym typeface="Times New Roman" panose="02020603050405020304"/>
                </a:rPr>
                <a:t>机器代码</a:t>
              </a:r>
              <a:endParaRPr lang="en-US" altLang="zh-CN" kern="100" dirty="0">
                <a:latin typeface="Calibri" panose="020F0502020204030204"/>
                <a:ea typeface="宋体" panose="02010600030101010101" pitchFamily="2" charset="-122"/>
                <a:cs typeface="Times New Roman" panose="02020603050405020304"/>
                <a:sym typeface="Times New Roman" panose="02020603050405020304"/>
              </a:endParaRPr>
            </a:p>
          </p:txBody>
        </p:sp>
        <p:cxnSp>
          <p:nvCxnSpPr>
            <p:cNvPr id="10" name="直接箭头连接符 4"/>
            <p:cNvCxnSpPr/>
            <p:nvPr/>
          </p:nvCxnSpPr>
          <p:spPr>
            <a:xfrm flipH="1">
              <a:off x="10217" y="6091"/>
              <a:ext cx="3" cy="627"/>
            </a:xfrm>
            <a:prstGeom prst="straightConnector1">
              <a:avLst/>
            </a:prstGeom>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cxnSp>
          <p:nvCxnSpPr>
            <p:cNvPr id="12" name="直接箭头连接符 6"/>
            <p:cNvCxnSpPr/>
            <p:nvPr/>
          </p:nvCxnSpPr>
          <p:spPr>
            <a:xfrm>
              <a:off x="10221" y="7053"/>
              <a:ext cx="0" cy="541"/>
            </a:xfrm>
            <a:prstGeom prst="straightConnector1">
              <a:avLst/>
            </a:prstGeom>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sp>
          <p:nvSpPr>
            <p:cNvPr id="13" name="文本框 10"/>
            <p:cNvSpPr txBox="1"/>
            <p:nvPr/>
          </p:nvSpPr>
          <p:spPr>
            <a:xfrm>
              <a:off x="10284" y="6179"/>
              <a:ext cx="621" cy="340"/>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kern="100">
                  <a:latin typeface="Calibri" panose="020F0502020204030204"/>
                  <a:ea typeface="宋体" panose="02010600030101010101" pitchFamily="2" charset="-122"/>
                  <a:cs typeface="Times New Roman" panose="02020603050405020304"/>
                  <a:sym typeface="Times New Roman" panose="02020603050405020304"/>
                </a:rPr>
                <a:t>编译</a:t>
              </a:r>
            </a:p>
          </p:txBody>
        </p:sp>
        <p:cxnSp>
          <p:nvCxnSpPr>
            <p:cNvPr id="17" name="直接箭头连接符 5"/>
            <p:cNvCxnSpPr/>
            <p:nvPr/>
          </p:nvCxnSpPr>
          <p:spPr>
            <a:xfrm>
              <a:off x="11008" y="6095"/>
              <a:ext cx="8" cy="1491"/>
            </a:xfrm>
            <a:prstGeom prst="straightConnector1">
              <a:avLst/>
            </a:prstGeom>
            <a:ln>
              <a:solidFill>
                <a:schemeClr val="tx1"/>
              </a:solidFill>
              <a:tailEnd type="arrow" w="sm" len="sm"/>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p:fade/>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编译</a:t>
            </a:r>
            <a:r>
              <a:rPr lang="en-US" altLang="zh-CN" sz="4000" dirty="0" err="1"/>
              <a:t>vs</a:t>
            </a:r>
            <a:r>
              <a:rPr lang="zh-CN" altLang="en-US" sz="4000" dirty="0"/>
              <a:t>解释</a:t>
            </a:r>
          </a:p>
        </p:txBody>
      </p:sp>
      <p:sp>
        <p:nvSpPr>
          <p:cNvPr id="3" name="内容占位符 2"/>
          <p:cNvSpPr>
            <a:spLocks noGrp="1"/>
          </p:cNvSpPr>
          <p:nvPr>
            <p:ph idx="1"/>
          </p:nvPr>
        </p:nvSpPr>
        <p:spPr/>
        <p:txBody>
          <a:bodyPr>
            <a:normAutofit/>
          </a:bodyPr>
          <a:lstStyle/>
          <a:p>
            <a:r>
              <a:rPr lang="zh-CN" altLang="en-US" sz="3300" dirty="0"/>
              <a:t>编译</a:t>
            </a:r>
          </a:p>
          <a:p>
            <a:pPr lvl="1"/>
            <a:r>
              <a:rPr lang="zh-CN" altLang="en-US" sz="2900" dirty="0"/>
              <a:t>是静态的，一次编译，在一种机器上可以多次运行</a:t>
            </a:r>
          </a:p>
          <a:p>
            <a:r>
              <a:rPr lang="zh-CN" altLang="en-US" sz="3300" dirty="0">
                <a:sym typeface="+mn-ea"/>
              </a:rPr>
              <a:t>解释</a:t>
            </a:r>
          </a:p>
          <a:p>
            <a:pPr lvl="1"/>
            <a:r>
              <a:rPr lang="zh-CN" altLang="en-US" sz="2900" dirty="0">
                <a:sym typeface="+mn-ea"/>
              </a:rPr>
              <a:t>解释是动态的，每次运行都要编译，</a:t>
            </a:r>
            <a:r>
              <a:rPr lang="zh-CN" altLang="en-US" sz="2900" dirty="0"/>
              <a:t>和运行平台的关系</a:t>
            </a:r>
          </a:p>
          <a:p>
            <a:r>
              <a:rPr lang="zh-CN" altLang="en-US" sz="3300" dirty="0">
                <a:sym typeface="+mn-ea"/>
              </a:rPr>
              <a:t>JIT编译(Just-In-Time compilation)</a:t>
            </a:r>
          </a:p>
          <a:p>
            <a:pPr lvl="1"/>
            <a:r>
              <a:rPr lang="zh-CN" altLang="en-US" sz="2900" dirty="0">
                <a:sym typeface="+mn-ea"/>
              </a:rPr>
              <a:t>动态、编译（中间码</a:t>
            </a:r>
            <a:r>
              <a:rPr lang="en-US" altLang="zh-CN" sz="2900" dirty="0">
                <a:sym typeface="+mn-ea"/>
              </a:rPr>
              <a:t>=&gt;</a:t>
            </a:r>
            <a:r>
              <a:rPr lang="zh-CN" altLang="en-US" sz="2900" dirty="0">
                <a:sym typeface="+mn-ea"/>
              </a:rPr>
              <a:t>机器码）</a:t>
            </a:r>
            <a:endParaRPr lang="zh-CN" altLang="en-US" sz="2900" dirty="0"/>
          </a:p>
        </p:txBody>
      </p:sp>
    </p:spTree>
  </p:cSld>
  <p:clrMapOvr>
    <a:masterClrMapping/>
  </p:clrMapOvr>
  <p:transition>
    <p:fade/>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运行时系统</a:t>
            </a:r>
            <a:r>
              <a:rPr lang="en-US" altLang="zh-CN" sz="4000" dirty="0" err="1">
                <a:sym typeface="+mn-ea"/>
              </a:rPr>
              <a:t>vs</a:t>
            </a:r>
            <a:r>
              <a:rPr lang="zh-CN" altLang="en-US" sz="4000" dirty="0">
                <a:sym typeface="+mn-ea"/>
              </a:rPr>
              <a:t>程序库</a:t>
            </a:r>
          </a:p>
        </p:txBody>
      </p:sp>
      <p:sp>
        <p:nvSpPr>
          <p:cNvPr id="3" name="内容占位符 2"/>
          <p:cNvSpPr>
            <a:spLocks noGrp="1"/>
          </p:cNvSpPr>
          <p:nvPr>
            <p:ph idx="1"/>
          </p:nvPr>
        </p:nvSpPr>
        <p:spPr>
          <a:xfrm>
            <a:off x="609600" y="1075055"/>
            <a:ext cx="11051540" cy="5656580"/>
          </a:xfrm>
        </p:spPr>
        <p:txBody>
          <a:bodyPr>
            <a:noAutofit/>
          </a:bodyPr>
          <a:lstStyle/>
          <a:p>
            <a:pPr>
              <a:lnSpc>
                <a:spcPct val="180000"/>
              </a:lnSpc>
            </a:pPr>
            <a:r>
              <a:rPr lang="zh-CN" altLang="en-US" sz="3200" dirty="0">
                <a:sym typeface="+mn-ea"/>
              </a:rPr>
              <a:t>运行时系统</a:t>
            </a:r>
          </a:p>
          <a:p>
            <a:pPr lvl="1">
              <a:spcBef>
                <a:spcPts val="0"/>
              </a:spcBef>
            </a:pPr>
            <a:r>
              <a:rPr lang="zh-CN" altLang="en-US" sz="2800" dirty="0"/>
              <a:t>高级语言毕竟不同于简单直白的汇编语言，编译程序除了把用户程序中的语句翻译成机器代码之外，还要为用户程序的运行提供一定的管理工作，这部分代码就是所谓的运行时系统。</a:t>
            </a:r>
          </a:p>
          <a:p>
            <a:pPr>
              <a:lnSpc>
                <a:spcPct val="180000"/>
              </a:lnSpc>
            </a:pPr>
            <a:r>
              <a:rPr lang="zh-CN" altLang="en-US" sz="3200" dirty="0"/>
              <a:t>程序库</a:t>
            </a:r>
            <a:endParaRPr lang="zh-CN" altLang="en-US" dirty="0"/>
          </a:p>
          <a:p>
            <a:pPr lvl="1">
              <a:spcBef>
                <a:spcPts val="0"/>
              </a:spcBef>
            </a:pPr>
            <a:r>
              <a:rPr lang="zh-CN" altLang="en-US" sz="2800" dirty="0">
                <a:sym typeface="+mn-ea"/>
              </a:rPr>
              <a:t>普通的程序库往往是用户程序主动去调用完成某些用户的意图，而运行时系统则是对用户程序的运行起支持作用，不是用户程序主动调用的</a:t>
            </a:r>
            <a:endParaRPr lang="zh-CN" altLang="en-US" sz="2800" dirty="0"/>
          </a:p>
          <a:p>
            <a:pPr marL="0" indent="0">
              <a:buNone/>
            </a:pPr>
            <a:endParaRPr lang="zh-CN" altLang="en-US" dirty="0"/>
          </a:p>
        </p:txBody>
      </p:sp>
    </p:spTree>
  </p:cSld>
  <p:clrMapOvr>
    <a:masterClrMapping/>
  </p:clrMapOvr>
  <p:transition>
    <p:fade/>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脚本语言</a:t>
            </a:r>
          </a:p>
        </p:txBody>
      </p:sp>
      <p:sp>
        <p:nvSpPr>
          <p:cNvPr id="3" name="内容占位符 2"/>
          <p:cNvSpPr>
            <a:spLocks noGrp="1"/>
          </p:cNvSpPr>
          <p:nvPr>
            <p:ph idx="1"/>
          </p:nvPr>
        </p:nvSpPr>
        <p:spPr>
          <a:xfrm>
            <a:off x="730885" y="1183640"/>
            <a:ext cx="10850880" cy="4942840"/>
          </a:xfrm>
        </p:spPr>
        <p:txBody>
          <a:bodyPr>
            <a:noAutofit/>
          </a:bodyPr>
          <a:lstStyle/>
          <a:p>
            <a:r>
              <a:rPr lang="zh-CN" altLang="en-US" sz="3200" dirty="0"/>
              <a:t>解释执行</a:t>
            </a:r>
          </a:p>
          <a:p>
            <a:r>
              <a:rPr lang="zh-CN" altLang="en-US" sz="3200" dirty="0"/>
              <a:t>脚本程序中的那些语句更像是操作员输入的一条条命令</a:t>
            </a:r>
          </a:p>
          <a:p>
            <a:r>
              <a:rPr lang="zh-CN" altLang="en-US" sz="3200" dirty="0"/>
              <a:t>你可以把脚本程序看作是操作员将一组命令打包放在一个命令文件中，让系统自动地连续执行</a:t>
            </a:r>
          </a:p>
          <a:p>
            <a:r>
              <a:rPr lang="zh-CN" altLang="en-US" sz="3200" dirty="0"/>
              <a:t>例如，Linux系统中的shell脚本程序就是用shell命令的编写的</a:t>
            </a:r>
          </a:p>
        </p:txBody>
      </p:sp>
    </p:spTree>
  </p:cSld>
  <p:clrMapOvr>
    <a:masterClrMapping/>
  </p:clrMapOvr>
  <p:transition>
    <p:fade/>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程序员的思考</a:t>
            </a:r>
          </a:p>
        </p:txBody>
      </p:sp>
      <p:sp>
        <p:nvSpPr>
          <p:cNvPr id="3" name="内容占位符 2"/>
          <p:cNvSpPr>
            <a:spLocks noGrp="1"/>
          </p:cNvSpPr>
          <p:nvPr>
            <p:ph idx="1"/>
          </p:nvPr>
        </p:nvSpPr>
        <p:spPr>
          <a:xfrm>
            <a:off x="609600" y="1183640"/>
            <a:ext cx="10972800" cy="4963160"/>
          </a:xfrm>
        </p:spPr>
        <p:txBody>
          <a:bodyPr/>
          <a:lstStyle/>
          <a:p>
            <a:r>
              <a:rPr lang="zh-CN" altLang="en-US" sz="3200" dirty="0"/>
              <a:t>掌握编程语言的规范和功能</a:t>
            </a:r>
          </a:p>
          <a:p>
            <a:r>
              <a:rPr lang="zh-CN" altLang="en-US" sz="3200" dirty="0"/>
              <a:t>编程技巧</a:t>
            </a:r>
          </a:p>
          <a:p>
            <a:r>
              <a:rPr lang="zh-CN" altLang="en-US" sz="3200" dirty="0"/>
              <a:t>更深入的认识</a:t>
            </a:r>
          </a:p>
          <a:p>
            <a:pPr lvl="1"/>
            <a:r>
              <a:rPr lang="zh-CN" altLang="en-US" sz="2800" dirty="0"/>
              <a:t>你写的程序是怎样转换成机器代码的</a:t>
            </a:r>
          </a:p>
          <a:p>
            <a:pPr lvl="1"/>
            <a:r>
              <a:rPr lang="zh-CN" altLang="en-US" sz="2800" dirty="0"/>
              <a:t>你的程序在运行过程还需要哪些软硬件的支持</a:t>
            </a:r>
          </a:p>
          <a:p>
            <a:pPr lvl="1"/>
            <a:r>
              <a:rPr lang="zh-CN" altLang="en-US" sz="2800" dirty="0"/>
              <a:t>程序代码的翻译和运行与系统的关系</a:t>
            </a:r>
          </a:p>
        </p:txBody>
      </p:sp>
    </p:spTree>
  </p:cSld>
  <p:clrMapOvr>
    <a:masterClrMapping/>
  </p:clrMapOvr>
  <p:transition>
    <p:fade/>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a:t>2-7 </a:t>
            </a:r>
            <a:r>
              <a:rPr lang="zh-CN" altLang="en-US"/>
              <a:t>程序的链接</a:t>
            </a:r>
          </a:p>
        </p:txBody>
      </p:sp>
      <p:sp>
        <p:nvSpPr>
          <p:cNvPr id="3" name="副标题 2"/>
          <p:cNvSpPr>
            <a:spLocks noGrp="1"/>
          </p:cNvSpPr>
          <p:nvPr>
            <p:ph type="subTitle" idx="1"/>
          </p:nvPr>
        </p:nvSpPr>
        <p:spPr/>
        <p:txBody>
          <a:bodyPr>
            <a:normAutofit fontScale="62500" lnSpcReduction="20000"/>
          </a:bodyPr>
          <a:lstStyle/>
          <a:p>
            <a:pPr algn="r"/>
            <a:r>
              <a:rPr lang="zh-CN" altLang="en-US"/>
              <a:t>山东大学计算机科学与技术学院</a:t>
            </a:r>
          </a:p>
          <a:p>
            <a:pPr algn="r"/>
            <a:r>
              <a:rPr lang="en-US" altLang="zh-CN"/>
              <a:t>2021 </a:t>
            </a:r>
            <a:r>
              <a:rPr lang="zh-CN" altLang="en-US"/>
              <a:t>春季</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程序说明</a:t>
            </a:r>
            <a:r>
              <a:rPr lang="en-US" altLang="zh-CN" sz="4000" dirty="0"/>
              <a:t>.</a:t>
            </a:r>
            <a:endParaRPr lang="zh-CN" altLang="en-US" sz="4000" dirty="0"/>
          </a:p>
        </p:txBody>
      </p:sp>
      <p:sp>
        <p:nvSpPr>
          <p:cNvPr id="3" name="内容占位符 2"/>
          <p:cNvSpPr>
            <a:spLocks noGrp="1"/>
          </p:cNvSpPr>
          <p:nvPr>
            <p:ph idx="1"/>
          </p:nvPr>
        </p:nvSpPr>
        <p:spPr>
          <a:xfrm>
            <a:off x="609600" y="1183640"/>
            <a:ext cx="10972800" cy="5001895"/>
          </a:xfrm>
        </p:spPr>
        <p:txBody>
          <a:bodyPr>
            <a:normAutofit/>
          </a:bodyPr>
          <a:lstStyle/>
          <a:p>
            <a:pPr>
              <a:lnSpc>
                <a:spcPct val="120000"/>
              </a:lnSpc>
            </a:pPr>
            <a:r>
              <a:rPr lang="zh-CN" altLang="en-US" sz="3300" dirty="0">
                <a:latin typeface="Calibri" panose="020F0502020204030204" charset="0"/>
                <a:cs typeface="Times New Roman" panose="02020603050405020304" charset="0"/>
                <a:sym typeface="+mn-ea"/>
              </a:rPr>
              <a:t>注释语句</a:t>
            </a:r>
          </a:p>
          <a:p>
            <a:pPr lvl="1">
              <a:lnSpc>
                <a:spcPct val="120000"/>
              </a:lnSpc>
            </a:pPr>
            <a:r>
              <a:rPr lang="en-US" altLang="zh-CN" sz="2900" dirty="0">
                <a:sym typeface="+mn-ea"/>
              </a:rPr>
              <a:t>01行：“#”</a:t>
            </a:r>
            <a:r>
              <a:rPr lang="en-US" altLang="zh-CN" sz="2900" dirty="0" err="1">
                <a:sym typeface="+mn-ea"/>
              </a:rPr>
              <a:t>符号开始到行尾是程序的注释</a:t>
            </a:r>
            <a:r>
              <a:rPr lang="en-US" altLang="zh-CN" sz="2900" dirty="0">
                <a:sym typeface="+mn-ea"/>
              </a:rPr>
              <a:t>，</a:t>
            </a:r>
            <a:r>
              <a:rPr lang="zh-CN" altLang="en-US" sz="2900" dirty="0">
                <a:sym typeface="+mn-ea"/>
              </a:rPr>
              <a:t>代码从</a:t>
            </a:r>
            <a:r>
              <a:rPr lang="en-US" altLang="zh-CN" sz="2900" dirty="0">
                <a:sym typeface="+mn-ea"/>
              </a:rPr>
              <a:t>02</a:t>
            </a:r>
            <a:r>
              <a:rPr lang="zh-CN" altLang="en-US" sz="2900" dirty="0">
                <a:sym typeface="+mn-ea"/>
              </a:rPr>
              <a:t>行开始</a:t>
            </a:r>
            <a:endParaRPr lang="en-US" altLang="zh-CN" sz="2900" dirty="0">
              <a:sym typeface="+mn-ea"/>
            </a:endParaRPr>
          </a:p>
          <a:p>
            <a:pPr>
              <a:lnSpc>
                <a:spcPct val="120000"/>
              </a:lnSpc>
            </a:pPr>
            <a:r>
              <a:rPr lang="zh-CN" altLang="en-US" sz="3300" dirty="0">
                <a:latin typeface="Calibri" panose="020F0502020204030204" charset="0"/>
                <a:sym typeface="+mn-ea"/>
              </a:rPr>
              <a:t>伪指令</a:t>
            </a:r>
          </a:p>
          <a:p>
            <a:pPr lvl="1">
              <a:lnSpc>
                <a:spcPct val="120000"/>
              </a:lnSpc>
            </a:pPr>
            <a:r>
              <a:rPr lang="en-US" altLang="zh-CN" sz="2900" dirty="0">
                <a:sym typeface="+mn-ea"/>
              </a:rPr>
              <a:t>以“.”</a:t>
            </a:r>
            <a:r>
              <a:rPr lang="en-US" altLang="zh-CN" sz="2900" dirty="0" err="1">
                <a:sym typeface="+mn-ea"/>
              </a:rPr>
              <a:t>开始的字符串都是伪指令，不会出现在可执行代码中</a:t>
            </a:r>
            <a:endParaRPr lang="zh-CN" sz="2900" dirty="0">
              <a:latin typeface="Calibri" panose="020F0502020204030204" charset="0"/>
              <a:ea typeface="宋体" panose="02010600030101010101" pitchFamily="2" charset="-122"/>
              <a:sym typeface="+mn-ea"/>
            </a:endParaRPr>
          </a:p>
          <a:p>
            <a:pPr>
              <a:lnSpc>
                <a:spcPct val="120000"/>
              </a:lnSpc>
            </a:pPr>
            <a:r>
              <a:rPr lang="zh-CN" altLang="en-US" sz="3300" dirty="0">
                <a:latin typeface="Calibri" panose="020F0502020204030204" charset="0"/>
                <a:sym typeface="+mn-ea"/>
              </a:rPr>
              <a:t>指定程序和数据的存放位置</a:t>
            </a:r>
          </a:p>
          <a:p>
            <a:pPr lvl="1">
              <a:lnSpc>
                <a:spcPct val="120000"/>
              </a:lnSpc>
            </a:pPr>
            <a:r>
              <a:rPr lang="en-US" altLang="zh-CN" sz="2900" dirty="0">
                <a:sym typeface="+mn-ea"/>
              </a:rPr>
              <a:t>02行：“.pos 0”意思是后面的程序从0号单元开始</a:t>
            </a:r>
            <a:r>
              <a:rPr lang="zh-CN" altLang="en-US" sz="2900" dirty="0">
                <a:sym typeface="+mn-ea"/>
              </a:rPr>
              <a:t>，伪指令</a:t>
            </a:r>
            <a:endParaRPr lang="en-US" altLang="zh-CN" sz="2900" dirty="0">
              <a:sym typeface="+mn-ea"/>
            </a:endParaRPr>
          </a:p>
        </p:txBody>
      </p:sp>
      <p:graphicFrame>
        <p:nvGraphicFramePr>
          <p:cNvPr id="4" name="表格 3"/>
          <p:cNvGraphicFramePr/>
          <p:nvPr/>
        </p:nvGraphicFramePr>
        <p:xfrm>
          <a:off x="6096000" y="-398780"/>
          <a:ext cx="416560" cy="731520"/>
        </p:xfrm>
        <a:graphic>
          <a:graphicData uri="http://schemas.openxmlformats.org/drawingml/2006/table">
            <a:tbl>
              <a:tblPr firstRow="1" bandRow="1">
                <a:tableStyleId>{5940675A-B579-460E-94D1-54222C63F5DA}</a:tableStyleId>
              </a:tblPr>
              <a:tblGrid>
                <a:gridCol w="208280">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tblGrid>
              <a:tr h="0">
                <a:tc>
                  <a:txBody>
                    <a:bodyPr/>
                    <a:lstStyle/>
                    <a:p>
                      <a:pPr>
                        <a:buNone/>
                      </a:pPr>
                      <a:endParaRPr lang="zh-CN" altLang="en-US"/>
                    </a:p>
                  </a:txBody>
                  <a:tcPr>
                    <a:lnL>
                      <a:noFill/>
                    </a:lnL>
                    <a:lnR>
                      <a:noFill/>
                    </a:lnR>
                    <a:lnT cap="flat">
                      <a:noFill/>
                    </a:lnT>
                    <a:lnB cap="flat">
                      <a:noFill/>
                    </a:lnB>
                    <a:lnTlToBr>
                      <a:noFill/>
                    </a:lnTlToBr>
                    <a:lnBlToTr>
                      <a:noFill/>
                    </a:lnBlToTr>
                    <a:noFill/>
                  </a:tcPr>
                </a:tc>
                <a:tc>
                  <a:txBody>
                    <a:bodyPr/>
                    <a:lstStyle/>
                    <a:p>
                      <a:pPr>
                        <a:buNone/>
                      </a:pPr>
                      <a:endParaRPr lang="zh-CN" altLang="en-US"/>
                    </a:p>
                  </a:txBody>
                  <a:tcPr>
                    <a:lnL>
                      <a:noFill/>
                    </a:lnL>
                    <a:lnR>
                      <a:noFill/>
                    </a:lnR>
                    <a:lnT>
                      <a:noFill/>
                    </a:lnT>
                    <a:lnB cap="flat">
                      <a:noFill/>
                    </a:lnB>
                    <a:lnTlToBr>
                      <a:noFill/>
                    </a:lnTlToBr>
                    <a:lnBlToTr>
                      <a:noFill/>
                    </a:lnBlToTr>
                    <a:solidFill>
                      <a:srgbClr val="FFFFFF"/>
                    </a:solidFill>
                  </a:tcPr>
                </a:tc>
                <a:extLst>
                  <a:ext uri="{0D108BD9-81ED-4DB2-BD59-A6C34878D82A}">
                    <a16:rowId xmlns:a16="http://schemas.microsoft.com/office/drawing/2014/main" val="10000"/>
                  </a:ext>
                </a:extLst>
              </a:tr>
              <a:tr h="0">
                <a:tc>
                  <a:txBody>
                    <a:bodyPr/>
                    <a:lstStyle/>
                    <a:p>
                      <a:pPr>
                        <a:buNone/>
                      </a:pPr>
                      <a:endParaRPr lang="zh-CN" altLang="en-US"/>
                    </a:p>
                  </a:txBody>
                  <a:tcPr>
                    <a:lnL>
                      <a:noFill/>
                    </a:lnL>
                    <a:lnR>
                      <a:noFill/>
                    </a:lnR>
                    <a:lnT cap="flat">
                      <a:noFill/>
                    </a:lnT>
                    <a:lnB cap="flat">
                      <a:noFill/>
                    </a:lnB>
                    <a:lnTlToBr>
                      <a:noFill/>
                    </a:lnTlToBr>
                    <a:lnBlToTr>
                      <a:noFill/>
                    </a:lnBlToTr>
                    <a:noFill/>
                  </a:tcPr>
                </a:tc>
                <a:tc>
                  <a:txBody>
                    <a:bodyPr/>
                    <a:lstStyle/>
                    <a:p>
                      <a:pPr>
                        <a:buNone/>
                      </a:pPr>
                      <a:endParaRPr lang="zh-CN" altLang="en-US"/>
                    </a:p>
                  </a:txBody>
                  <a:tcP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1"/>
                  </a:ext>
                </a:extLst>
              </a:tr>
            </a:tbl>
          </a:graphicData>
        </a:graphic>
      </p:graphicFrame>
    </p:spTree>
  </p:cSld>
  <p:clrMapOvr>
    <a:masterClrMapping/>
  </p:clrMapOvr>
  <p:transition>
    <p:fade/>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09600" y="157253"/>
            <a:ext cx="10972800" cy="908050"/>
          </a:xfrm>
        </p:spPr>
        <p:txBody>
          <a:bodyPr/>
          <a:lstStyle/>
          <a:p>
            <a:r>
              <a:rPr lang="zh-CN" altLang="en-US" sz="4000" dirty="0"/>
              <a:t>主要内容</a:t>
            </a:r>
          </a:p>
        </p:txBody>
      </p:sp>
      <p:sp>
        <p:nvSpPr>
          <p:cNvPr id="3" name="内容占位符 2"/>
          <p:cNvSpPr>
            <a:spLocks noGrp="1"/>
          </p:cNvSpPr>
          <p:nvPr>
            <p:ph idx="1"/>
          </p:nvPr>
        </p:nvSpPr>
        <p:spPr>
          <a:xfrm>
            <a:off x="609600" y="970870"/>
            <a:ext cx="10972800" cy="5773961"/>
          </a:xfrm>
        </p:spPr>
        <p:txBody>
          <a:bodyPr>
            <a:noAutofit/>
          </a:bodyPr>
          <a:lstStyle/>
          <a:p>
            <a:r>
              <a:rPr lang="zh-CN" altLang="en-US" sz="3200" dirty="0">
                <a:sym typeface="+mn-ea"/>
              </a:rPr>
              <a:t>模块化</a:t>
            </a:r>
          </a:p>
          <a:p>
            <a:r>
              <a:rPr lang="zh-CN" altLang="en-US" sz="3200" dirty="0">
                <a:sym typeface="+mn-ea"/>
              </a:rPr>
              <a:t>模块化设计方法</a:t>
            </a:r>
          </a:p>
          <a:p>
            <a:r>
              <a:rPr lang="zh-CN" altLang="en-US" sz="3200" dirty="0">
                <a:sym typeface="+mn-ea"/>
              </a:rPr>
              <a:t>目标模块的内部结构</a:t>
            </a:r>
            <a:endParaRPr lang="zh-CN" altLang="en-US" sz="3200" dirty="0"/>
          </a:p>
          <a:p>
            <a:r>
              <a:rPr lang="zh-CN" altLang="en-US" sz="3200" dirty="0">
                <a:sym typeface="+mn-ea"/>
              </a:rPr>
              <a:t>目标模块之间的连接</a:t>
            </a:r>
          </a:p>
          <a:p>
            <a:r>
              <a:rPr lang="zh-CN" altLang="en-US" sz="3200" dirty="0">
                <a:sym typeface="+mn-ea"/>
              </a:rPr>
              <a:t>连接方法</a:t>
            </a:r>
          </a:p>
          <a:p>
            <a:r>
              <a:rPr lang="zh-CN" altLang="en-US" sz="3200" dirty="0">
                <a:sym typeface="+mn-ea"/>
              </a:rPr>
              <a:t>连接的时机</a:t>
            </a:r>
          </a:p>
          <a:p>
            <a:r>
              <a:rPr lang="zh-CN" altLang="en-US" sz="3200" dirty="0">
                <a:sym typeface="+mn-ea"/>
              </a:rPr>
              <a:t>可执行文件</a:t>
            </a:r>
          </a:p>
        </p:txBody>
      </p:sp>
    </p:spTree>
  </p:cSld>
  <p:clrMapOvr>
    <a:masterClrMapping/>
  </p:clrMapOvr>
  <p:transition>
    <p:fade/>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7706" y="184420"/>
            <a:ext cx="10972800" cy="908050"/>
          </a:xfrm>
        </p:spPr>
        <p:txBody>
          <a:bodyPr/>
          <a:lstStyle/>
          <a:p>
            <a:r>
              <a:rPr lang="zh-CN" altLang="en-US" sz="4000" dirty="0"/>
              <a:t>模块化</a:t>
            </a:r>
          </a:p>
        </p:txBody>
      </p:sp>
      <p:sp>
        <p:nvSpPr>
          <p:cNvPr id="3" name="内容占位符 2"/>
          <p:cNvSpPr>
            <a:spLocks noGrp="1"/>
          </p:cNvSpPr>
          <p:nvPr>
            <p:ph idx="1"/>
          </p:nvPr>
        </p:nvSpPr>
        <p:spPr>
          <a:xfrm>
            <a:off x="104112" y="1011624"/>
            <a:ext cx="12004898" cy="5778475"/>
          </a:xfrm>
        </p:spPr>
        <p:txBody>
          <a:bodyPr>
            <a:noAutofit/>
          </a:bodyPr>
          <a:lstStyle/>
          <a:p>
            <a:pPr>
              <a:lnSpc>
                <a:spcPct val="140000"/>
              </a:lnSpc>
            </a:pPr>
            <a:r>
              <a:rPr lang="zh-CN" altLang="en-US" sz="3200" dirty="0"/>
              <a:t>程序的组织架构</a:t>
            </a:r>
          </a:p>
          <a:p>
            <a:pPr lvl="1">
              <a:lnSpc>
                <a:spcPct val="140000"/>
              </a:lnSpc>
              <a:spcBef>
                <a:spcPts val="0"/>
              </a:spcBef>
            </a:pPr>
            <a:r>
              <a:rPr lang="zh-CN" altLang="en-US" sz="2800" dirty="0">
                <a:sym typeface="+mn-ea"/>
              </a:rPr>
              <a:t>线性的指令流</a:t>
            </a:r>
            <a:endParaRPr lang="zh-CN" altLang="en-US" sz="2800" dirty="0"/>
          </a:p>
          <a:p>
            <a:pPr lvl="1">
              <a:lnSpc>
                <a:spcPct val="140000"/>
              </a:lnSpc>
              <a:spcBef>
                <a:spcPts val="0"/>
              </a:spcBef>
            </a:pPr>
            <a:r>
              <a:rPr lang="zh-CN" altLang="en-US" sz="2800" dirty="0">
                <a:sym typeface="+mn-ea"/>
              </a:rPr>
              <a:t>子程序结构</a:t>
            </a:r>
            <a:endParaRPr lang="zh-CN" altLang="en-US" sz="2800" dirty="0"/>
          </a:p>
          <a:p>
            <a:pPr lvl="1">
              <a:lnSpc>
                <a:spcPct val="140000"/>
              </a:lnSpc>
              <a:spcBef>
                <a:spcPts val="0"/>
              </a:spcBef>
            </a:pPr>
            <a:r>
              <a:rPr lang="zh-CN" altLang="en-US" sz="2800" dirty="0">
                <a:sym typeface="+mn-ea"/>
              </a:rPr>
              <a:t>大量子程序</a:t>
            </a:r>
            <a:r>
              <a:rPr lang="en-US" altLang="zh-CN" sz="2800" dirty="0">
                <a:sym typeface="+mn-ea"/>
              </a:rPr>
              <a:t>==</a:t>
            </a:r>
            <a:r>
              <a:rPr lang="zh-CN" altLang="en-US" sz="2800" dirty="0">
                <a:sym typeface="+mn-ea"/>
              </a:rPr>
              <a:t>》模块化</a:t>
            </a:r>
          </a:p>
          <a:p>
            <a:pPr>
              <a:lnSpc>
                <a:spcPct val="140000"/>
              </a:lnSpc>
            </a:pPr>
            <a:r>
              <a:rPr lang="zh-CN" altLang="en-US" sz="3200" dirty="0">
                <a:sym typeface="+mn-ea"/>
              </a:rPr>
              <a:t>模块化程序设计(Modular programming)</a:t>
            </a:r>
            <a:endParaRPr lang="zh-CN" altLang="en-US" sz="3200" dirty="0"/>
          </a:p>
          <a:p>
            <a:pPr lvl="1">
              <a:lnSpc>
                <a:spcPct val="140000"/>
              </a:lnSpc>
              <a:spcBef>
                <a:spcPts val="0"/>
              </a:spcBef>
            </a:pPr>
            <a:r>
              <a:rPr lang="zh-CN" altLang="en-US" sz="2800" dirty="0">
                <a:sym typeface="+mn-ea"/>
              </a:rPr>
              <a:t>将程序的功能划分成独立部分，每部分都完成系统的一个特定功能</a:t>
            </a:r>
            <a:endParaRPr lang="zh-CN" altLang="en-US" sz="2800" dirty="0"/>
          </a:p>
          <a:p>
            <a:pPr lvl="1">
              <a:lnSpc>
                <a:spcPct val="140000"/>
              </a:lnSpc>
              <a:spcBef>
                <a:spcPts val="0"/>
              </a:spcBef>
            </a:pPr>
            <a:r>
              <a:rPr lang="zh-CN" altLang="en-US" sz="2800" dirty="0">
                <a:sym typeface="+mn-ea"/>
              </a:rPr>
              <a:t>模块接口</a:t>
            </a:r>
            <a:endParaRPr lang="zh-CN" altLang="en-US" sz="2800" dirty="0"/>
          </a:p>
          <a:p>
            <a:pPr lvl="1">
              <a:lnSpc>
                <a:spcPct val="140000"/>
              </a:lnSpc>
              <a:spcBef>
                <a:spcPts val="0"/>
              </a:spcBef>
            </a:pPr>
            <a:r>
              <a:rPr lang="zh-CN" altLang="en-US" sz="2800" dirty="0">
                <a:sym typeface="+mn-ea"/>
              </a:rPr>
              <a:t>相互替代</a:t>
            </a:r>
          </a:p>
          <a:p>
            <a:pPr lvl="1">
              <a:lnSpc>
                <a:spcPct val="140000"/>
              </a:lnSpc>
              <a:spcBef>
                <a:spcPts val="0"/>
              </a:spcBef>
            </a:pPr>
            <a:r>
              <a:rPr lang="zh-CN" altLang="en-US" sz="2800" dirty="0">
                <a:sym typeface="+mn-ea"/>
              </a:rPr>
              <a:t>单独设计、单独编译</a:t>
            </a:r>
            <a:endParaRPr lang="zh-CN" altLang="en-US" sz="2800" dirty="0"/>
          </a:p>
        </p:txBody>
      </p:sp>
    </p:spTree>
  </p:cSld>
  <p:clrMapOvr>
    <a:masterClrMapping/>
  </p:clrMapOvr>
  <p:transition>
    <p:fade/>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模块化</a:t>
            </a:r>
            <a:r>
              <a:rPr lang="en-US" altLang="zh-CN" sz="4000" dirty="0"/>
              <a:t>.</a:t>
            </a:r>
            <a:endParaRPr lang="zh-CN" altLang="en-US" sz="4000" dirty="0"/>
          </a:p>
        </p:txBody>
      </p:sp>
      <p:sp>
        <p:nvSpPr>
          <p:cNvPr id="3" name="内容占位符 2"/>
          <p:cNvSpPr>
            <a:spLocks noGrp="1"/>
          </p:cNvSpPr>
          <p:nvPr>
            <p:ph idx="1"/>
          </p:nvPr>
        </p:nvSpPr>
        <p:spPr>
          <a:xfrm>
            <a:off x="609600" y="1183640"/>
            <a:ext cx="10972800" cy="5174615"/>
          </a:xfrm>
        </p:spPr>
        <p:txBody>
          <a:bodyPr>
            <a:normAutofit fontScale="95000"/>
          </a:bodyPr>
          <a:lstStyle/>
          <a:p>
            <a:pPr>
              <a:lnSpc>
                <a:spcPct val="140000"/>
              </a:lnSpc>
            </a:pPr>
            <a:r>
              <a:rPr lang="zh-CN" altLang="en-US" sz="3400" dirty="0">
                <a:sym typeface="+mn-ea"/>
              </a:rPr>
              <a:t>大型程序的一般组织形式</a:t>
            </a:r>
          </a:p>
          <a:p>
            <a:pPr lvl="1">
              <a:lnSpc>
                <a:spcPct val="140000"/>
              </a:lnSpc>
            </a:pPr>
            <a:r>
              <a:rPr lang="zh-CN" altLang="en-US" sz="2900" dirty="0"/>
              <a:t>全部程序和数据分散放在若干个文件中，每个程序文件包含若干个子程序或全局变量，可以看作是一个模块</a:t>
            </a:r>
          </a:p>
          <a:p>
            <a:pPr lvl="1">
              <a:lnSpc>
                <a:spcPct val="140000"/>
              </a:lnSpc>
            </a:pPr>
            <a:r>
              <a:rPr lang="zh-CN" altLang="en-US" sz="2900" dirty="0"/>
              <a:t>程序文件数量太多时，还可以把他们放在不同的子目录下，一个子目录下的所有文件组成一个更大的模块</a:t>
            </a:r>
          </a:p>
        </p:txBody>
      </p:sp>
    </p:spTree>
  </p:cSld>
  <p:clrMapOvr>
    <a:masterClrMapping/>
  </p:clrMapOvr>
  <p:transition>
    <p:fade/>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模块化设计方法</a:t>
            </a:r>
          </a:p>
        </p:txBody>
      </p:sp>
      <p:sp>
        <p:nvSpPr>
          <p:cNvPr id="3" name="内容占位符 2"/>
          <p:cNvSpPr>
            <a:spLocks noGrp="1"/>
          </p:cNvSpPr>
          <p:nvPr>
            <p:ph idx="1"/>
          </p:nvPr>
        </p:nvSpPr>
        <p:spPr>
          <a:xfrm>
            <a:off x="609600" y="1183640"/>
            <a:ext cx="8156921" cy="4942840"/>
          </a:xfrm>
        </p:spPr>
        <p:txBody>
          <a:bodyPr>
            <a:noAutofit/>
          </a:bodyPr>
          <a:lstStyle/>
          <a:p>
            <a:r>
              <a:rPr lang="zh-CN" altLang="en-US" sz="3200" dirty="0"/>
              <a:t>总体设计</a:t>
            </a:r>
          </a:p>
          <a:p>
            <a:pPr lvl="1"/>
            <a:r>
              <a:rPr lang="zh-CN" altLang="en-US" sz="2800" dirty="0"/>
              <a:t>模块划分</a:t>
            </a:r>
          </a:p>
          <a:p>
            <a:r>
              <a:rPr lang="zh-CN" altLang="en-US" sz="3200" dirty="0"/>
              <a:t>模块的设计</a:t>
            </a:r>
          </a:p>
          <a:p>
            <a:pPr lvl="1"/>
            <a:r>
              <a:rPr lang="zh-CN" altLang="en-US" sz="2800" dirty="0"/>
              <a:t>基于接口，仅考虑模块自身</a:t>
            </a:r>
          </a:p>
        </p:txBody>
      </p:sp>
      <p:grpSp>
        <p:nvGrpSpPr>
          <p:cNvPr id="56" name="组合 56"/>
          <p:cNvGrpSpPr/>
          <p:nvPr/>
        </p:nvGrpSpPr>
        <p:grpSpPr>
          <a:xfrm>
            <a:off x="7420610" y="1976755"/>
            <a:ext cx="4089400" cy="3768090"/>
            <a:chOff x="1088" y="3606"/>
            <a:chExt cx="3166" cy="2486"/>
          </a:xfrm>
          <a:noFill/>
        </p:grpSpPr>
        <p:sp>
          <p:nvSpPr>
            <p:cNvPr id="12" name="文本框 12"/>
            <p:cNvSpPr txBox="1"/>
            <p:nvPr/>
          </p:nvSpPr>
          <p:spPr>
            <a:xfrm>
              <a:off x="1549" y="3609"/>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libs</a:t>
              </a:r>
            </a:p>
          </p:txBody>
        </p:sp>
        <p:sp>
          <p:nvSpPr>
            <p:cNvPr id="18" name="文本框 18"/>
            <p:cNvSpPr txBox="1"/>
            <p:nvPr/>
          </p:nvSpPr>
          <p:spPr>
            <a:xfrm>
              <a:off x="3012" y="3606"/>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objs</a:t>
              </a:r>
            </a:p>
          </p:txBody>
        </p:sp>
        <p:sp>
          <p:nvSpPr>
            <p:cNvPr id="26" name="文本框 26"/>
            <p:cNvSpPr txBox="1"/>
            <p:nvPr/>
          </p:nvSpPr>
          <p:spPr>
            <a:xfrm>
              <a:off x="1088" y="5211"/>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libs</a:t>
              </a:r>
            </a:p>
          </p:txBody>
        </p:sp>
        <p:sp>
          <p:nvSpPr>
            <p:cNvPr id="29" name="文本框 29"/>
            <p:cNvSpPr txBox="1"/>
            <p:nvPr/>
          </p:nvSpPr>
          <p:spPr>
            <a:xfrm>
              <a:off x="3464" y="5211"/>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exe</a:t>
              </a:r>
            </a:p>
          </p:txBody>
        </p:sp>
        <p:sp>
          <p:nvSpPr>
            <p:cNvPr id="35" name="文本框 35"/>
            <p:cNvSpPr txBox="1"/>
            <p:nvPr/>
          </p:nvSpPr>
          <p:spPr>
            <a:xfrm>
              <a:off x="2273" y="5209"/>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dll</a:t>
              </a:r>
            </a:p>
          </p:txBody>
        </p:sp>
        <p:sp>
          <p:nvSpPr>
            <p:cNvPr id="36" name="文本框 36"/>
            <p:cNvSpPr txBox="1"/>
            <p:nvPr/>
          </p:nvSpPr>
          <p:spPr>
            <a:xfrm>
              <a:off x="2223" y="4372"/>
              <a:ext cx="885" cy="416"/>
            </a:xfrm>
            <a:prstGeom prst="rect">
              <a:avLst/>
            </a:prstGeom>
            <a:grp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noAutofit/>
            </a:bodyPr>
            <a:lstStyle/>
            <a:p>
              <a:pPr algn="ctr"/>
              <a:r>
                <a:rPr lang="en-US" altLang="zh-CN" sz="2000" kern="0" dirty="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Linker</a:t>
              </a:r>
            </a:p>
          </p:txBody>
        </p:sp>
        <p:sp>
          <p:nvSpPr>
            <p:cNvPr id="46" name="椭圆 46"/>
            <p:cNvSpPr/>
            <p:nvPr/>
          </p:nvSpPr>
          <p:spPr>
            <a:xfrm>
              <a:off x="2175" y="4354"/>
              <a:ext cx="954" cy="532"/>
            </a:xfrm>
            <a:prstGeom prst="ellipse">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cxnSp>
          <p:nvCxnSpPr>
            <p:cNvPr id="50" name="直接箭头连接符 50"/>
            <p:cNvCxnSpPr>
              <a:stCxn id="12" idx="2"/>
              <a:endCxn id="46" idx="1"/>
            </p:cNvCxnSpPr>
            <p:nvPr/>
          </p:nvCxnSpPr>
          <p:spPr>
            <a:xfrm>
              <a:off x="1945" y="4025"/>
              <a:ext cx="370" cy="407"/>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1" name="直接箭头连接符 51"/>
            <p:cNvCxnSpPr>
              <a:stCxn id="18" idx="2"/>
              <a:endCxn id="46" idx="7"/>
            </p:cNvCxnSpPr>
            <p:nvPr/>
          </p:nvCxnSpPr>
          <p:spPr>
            <a:xfrm flipH="1">
              <a:off x="2989" y="4022"/>
              <a:ext cx="419" cy="410"/>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2" name="直接箭头连接符 52"/>
            <p:cNvCxnSpPr>
              <a:stCxn id="46" idx="3"/>
              <a:endCxn id="26" idx="0"/>
            </p:cNvCxnSpPr>
            <p:nvPr/>
          </p:nvCxnSpPr>
          <p:spPr>
            <a:xfrm flipH="1">
              <a:off x="1484" y="4808"/>
              <a:ext cx="831" cy="403"/>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直接箭头连接符 53"/>
            <p:cNvCxnSpPr>
              <a:stCxn id="46" idx="4"/>
              <a:endCxn id="35" idx="0"/>
            </p:cNvCxnSpPr>
            <p:nvPr/>
          </p:nvCxnSpPr>
          <p:spPr>
            <a:xfrm>
              <a:off x="2652" y="4886"/>
              <a:ext cx="17" cy="323"/>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直接箭头连接符 54"/>
            <p:cNvCxnSpPr>
              <a:stCxn id="46" idx="5"/>
              <a:endCxn id="29" idx="0"/>
            </p:cNvCxnSpPr>
            <p:nvPr/>
          </p:nvCxnSpPr>
          <p:spPr>
            <a:xfrm>
              <a:off x="2989" y="4808"/>
              <a:ext cx="871" cy="403"/>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5" name="文本框 55"/>
            <p:cNvSpPr txBox="1"/>
            <p:nvPr/>
          </p:nvSpPr>
          <p:spPr>
            <a:xfrm>
              <a:off x="1642" y="5676"/>
              <a:ext cx="1964" cy="416"/>
            </a:xfrm>
            <a:prstGeom prst="rect">
              <a:avLst/>
            </a:prstGeom>
            <a:grp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链接程序的功能</a:t>
              </a:r>
            </a:p>
          </p:txBody>
        </p:sp>
      </p:grpSp>
    </p:spTree>
  </p:cSld>
  <p:clrMapOvr>
    <a:masterClrMapping/>
  </p:clrMapOvr>
  <p:transition>
    <p:fade/>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模块化设计方法</a:t>
            </a:r>
            <a:r>
              <a:rPr lang="en-US" altLang="zh-CN" sz="4000" dirty="0">
                <a:sym typeface="+mn-ea"/>
              </a:rPr>
              <a:t>.</a:t>
            </a:r>
            <a:endParaRPr lang="zh-CN" altLang="en-US" sz="4000" dirty="0">
              <a:sym typeface="+mn-ea"/>
            </a:endParaRPr>
          </a:p>
        </p:txBody>
      </p:sp>
      <p:sp>
        <p:nvSpPr>
          <p:cNvPr id="3" name="内容占位符 2"/>
          <p:cNvSpPr>
            <a:spLocks noGrp="1"/>
          </p:cNvSpPr>
          <p:nvPr>
            <p:ph idx="1"/>
          </p:nvPr>
        </p:nvSpPr>
        <p:spPr>
          <a:xfrm>
            <a:off x="609600" y="1183640"/>
            <a:ext cx="8156921" cy="4942840"/>
          </a:xfrm>
        </p:spPr>
        <p:txBody>
          <a:bodyPr>
            <a:noAutofit/>
          </a:bodyPr>
          <a:lstStyle/>
          <a:p>
            <a:r>
              <a:rPr lang="zh-CN" altLang="en-US" sz="3200" dirty="0"/>
              <a:t>单个模块的编译</a:t>
            </a:r>
          </a:p>
          <a:p>
            <a:pPr lvl="1"/>
            <a:r>
              <a:rPr lang="zh-CN" altLang="en-US" sz="2800" dirty="0"/>
              <a:t>必要性</a:t>
            </a:r>
          </a:p>
          <a:p>
            <a:pPr lvl="1"/>
            <a:r>
              <a:rPr lang="zh-CN" altLang="en-US" sz="2800" dirty="0"/>
              <a:t>单个模块不能运行</a:t>
            </a:r>
          </a:p>
          <a:p>
            <a:r>
              <a:rPr lang="zh-CN" altLang="en-US" sz="3200" dirty="0"/>
              <a:t>连接</a:t>
            </a:r>
            <a:endParaRPr lang="zh-CN" altLang="en-US" dirty="0"/>
          </a:p>
          <a:p>
            <a:pPr lvl="1"/>
            <a:r>
              <a:rPr lang="zh-CN" altLang="en-US" sz="2800" dirty="0"/>
              <a:t>将所有的模块</a:t>
            </a:r>
            <a:r>
              <a:rPr lang="zh-CN" altLang="en-US" sz="2800" dirty="0">
                <a:sym typeface="+mn-ea"/>
              </a:rPr>
              <a:t>连</a:t>
            </a:r>
            <a:r>
              <a:rPr lang="zh-CN" altLang="en-US" sz="2800" dirty="0"/>
              <a:t>接起来才能</a:t>
            </a:r>
            <a:r>
              <a:rPr lang="zh-CN" altLang="en-US" sz="2800" dirty="0">
                <a:sym typeface="+mn-ea"/>
              </a:rPr>
              <a:t>生成</a:t>
            </a:r>
            <a:endParaRPr lang="en-US" altLang="zh-CN" sz="2800" dirty="0">
              <a:sym typeface="+mn-ea"/>
            </a:endParaRPr>
          </a:p>
          <a:p>
            <a:pPr marL="457200" lvl="1" indent="0">
              <a:buNone/>
            </a:pPr>
            <a:r>
              <a:rPr lang="en-US" altLang="zh-CN" sz="2800" dirty="0">
                <a:sym typeface="+mn-ea"/>
              </a:rPr>
              <a:t>  </a:t>
            </a:r>
            <a:r>
              <a:rPr lang="zh-CN" altLang="en-US" sz="2800" dirty="0">
                <a:sym typeface="+mn-ea"/>
              </a:rPr>
              <a:t>可执行文件、</a:t>
            </a:r>
            <a:r>
              <a:rPr lang="zh-CN" altLang="en-US" sz="2800" dirty="0"/>
              <a:t>调试、运行</a:t>
            </a:r>
          </a:p>
        </p:txBody>
      </p:sp>
      <p:grpSp>
        <p:nvGrpSpPr>
          <p:cNvPr id="56" name="组合 56"/>
          <p:cNvGrpSpPr/>
          <p:nvPr/>
        </p:nvGrpSpPr>
        <p:grpSpPr>
          <a:xfrm>
            <a:off x="7420610" y="1976755"/>
            <a:ext cx="4089400" cy="3768090"/>
            <a:chOff x="1088" y="3606"/>
            <a:chExt cx="3166" cy="2486"/>
          </a:xfrm>
          <a:noFill/>
        </p:grpSpPr>
        <p:sp>
          <p:nvSpPr>
            <p:cNvPr id="12" name="文本框 12"/>
            <p:cNvSpPr txBox="1"/>
            <p:nvPr/>
          </p:nvSpPr>
          <p:spPr>
            <a:xfrm>
              <a:off x="1549" y="3609"/>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libs</a:t>
              </a:r>
            </a:p>
          </p:txBody>
        </p:sp>
        <p:sp>
          <p:nvSpPr>
            <p:cNvPr id="18" name="文本框 18"/>
            <p:cNvSpPr txBox="1"/>
            <p:nvPr/>
          </p:nvSpPr>
          <p:spPr>
            <a:xfrm>
              <a:off x="3012" y="3606"/>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objs</a:t>
              </a:r>
            </a:p>
          </p:txBody>
        </p:sp>
        <p:sp>
          <p:nvSpPr>
            <p:cNvPr id="26" name="文本框 26"/>
            <p:cNvSpPr txBox="1"/>
            <p:nvPr/>
          </p:nvSpPr>
          <p:spPr>
            <a:xfrm>
              <a:off x="1088" y="5211"/>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libs</a:t>
              </a:r>
            </a:p>
          </p:txBody>
        </p:sp>
        <p:sp>
          <p:nvSpPr>
            <p:cNvPr id="29" name="文本框 29"/>
            <p:cNvSpPr txBox="1"/>
            <p:nvPr/>
          </p:nvSpPr>
          <p:spPr>
            <a:xfrm>
              <a:off x="3464" y="5211"/>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exe</a:t>
              </a:r>
            </a:p>
          </p:txBody>
        </p:sp>
        <p:sp>
          <p:nvSpPr>
            <p:cNvPr id="35" name="文本框 35"/>
            <p:cNvSpPr txBox="1"/>
            <p:nvPr/>
          </p:nvSpPr>
          <p:spPr>
            <a:xfrm>
              <a:off x="2273" y="5209"/>
              <a:ext cx="791" cy="416"/>
            </a:xfrm>
            <a:prstGeom prst="rect">
              <a:avLst/>
            </a:prstGeom>
            <a:grp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dll</a:t>
              </a:r>
            </a:p>
          </p:txBody>
        </p:sp>
        <p:sp>
          <p:nvSpPr>
            <p:cNvPr id="36" name="文本框 36"/>
            <p:cNvSpPr txBox="1"/>
            <p:nvPr/>
          </p:nvSpPr>
          <p:spPr>
            <a:xfrm>
              <a:off x="2223" y="4372"/>
              <a:ext cx="885" cy="416"/>
            </a:xfrm>
            <a:prstGeom prst="rect">
              <a:avLst/>
            </a:prstGeom>
            <a:grp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noAutofit/>
            </a:bodyPr>
            <a:lstStyle/>
            <a:p>
              <a:pPr algn="ctr"/>
              <a:r>
                <a:rPr lang="en-US" altLang="zh-CN" sz="2000" kern="0" dirty="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Linker</a:t>
              </a:r>
            </a:p>
          </p:txBody>
        </p:sp>
        <p:sp>
          <p:nvSpPr>
            <p:cNvPr id="46" name="椭圆 46"/>
            <p:cNvSpPr/>
            <p:nvPr/>
          </p:nvSpPr>
          <p:spPr>
            <a:xfrm>
              <a:off x="2175" y="4354"/>
              <a:ext cx="954" cy="532"/>
            </a:xfrm>
            <a:prstGeom prst="ellipse">
              <a:avLst/>
            </a:prstGeom>
            <a:grp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sp>
        <p:cxnSp>
          <p:nvCxnSpPr>
            <p:cNvPr id="50" name="直接箭头连接符 50"/>
            <p:cNvCxnSpPr>
              <a:stCxn id="12" idx="2"/>
              <a:endCxn id="46" idx="1"/>
            </p:cNvCxnSpPr>
            <p:nvPr/>
          </p:nvCxnSpPr>
          <p:spPr>
            <a:xfrm>
              <a:off x="1945" y="4025"/>
              <a:ext cx="370" cy="407"/>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1" name="直接箭头连接符 51"/>
            <p:cNvCxnSpPr>
              <a:stCxn id="18" idx="2"/>
              <a:endCxn id="46" idx="7"/>
            </p:cNvCxnSpPr>
            <p:nvPr/>
          </p:nvCxnSpPr>
          <p:spPr>
            <a:xfrm flipH="1">
              <a:off x="2989" y="4022"/>
              <a:ext cx="419" cy="410"/>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2" name="直接箭头连接符 52"/>
            <p:cNvCxnSpPr>
              <a:stCxn id="46" idx="3"/>
              <a:endCxn id="26" idx="0"/>
            </p:cNvCxnSpPr>
            <p:nvPr/>
          </p:nvCxnSpPr>
          <p:spPr>
            <a:xfrm flipH="1">
              <a:off x="1484" y="4808"/>
              <a:ext cx="831" cy="403"/>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直接箭头连接符 53"/>
            <p:cNvCxnSpPr>
              <a:stCxn id="46" idx="4"/>
              <a:endCxn id="35" idx="0"/>
            </p:cNvCxnSpPr>
            <p:nvPr/>
          </p:nvCxnSpPr>
          <p:spPr>
            <a:xfrm>
              <a:off x="2652" y="4886"/>
              <a:ext cx="17" cy="323"/>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直接箭头连接符 54"/>
            <p:cNvCxnSpPr>
              <a:stCxn id="46" idx="5"/>
              <a:endCxn id="29" idx="0"/>
            </p:cNvCxnSpPr>
            <p:nvPr/>
          </p:nvCxnSpPr>
          <p:spPr>
            <a:xfrm>
              <a:off x="2989" y="4808"/>
              <a:ext cx="871" cy="403"/>
            </a:xfrm>
            <a:prstGeom prst="straightConnector1">
              <a:avLst/>
            </a:prstGeom>
            <a:grpFill/>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5" name="文本框 55"/>
            <p:cNvSpPr txBox="1"/>
            <p:nvPr/>
          </p:nvSpPr>
          <p:spPr>
            <a:xfrm>
              <a:off x="1642" y="5676"/>
              <a:ext cx="1964" cy="416"/>
            </a:xfrm>
            <a:prstGeom prst="rect">
              <a:avLst/>
            </a:prstGeom>
            <a:grp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45720" rIns="0" bIns="45720" numCol="1" spcCol="0" rtlCol="0" fromWordArt="0" anchor="ctr" anchorCtr="0" forceAA="0" compatLnSpc="1">
              <a:noAutofit/>
            </a:bodyPr>
            <a:lstStyle/>
            <a:p>
              <a:pPr algn="ctr"/>
              <a:r>
                <a:rPr lang="en-US" altLang="zh-CN" sz="2000" kern="0">
                  <a:solidFill>
                    <a:schemeClr val="dk1"/>
                  </a:solidFill>
                  <a:latin typeface="Calibri" panose="020F0502020204030204"/>
                  <a:ea typeface="宋体" panose="02010600030101010101" pitchFamily="2" charset="-122"/>
                  <a:cs typeface="Times New Roman" panose="02020603050405020304"/>
                  <a:sym typeface="Times New Roman" panose="02020603050405020304"/>
                </a:rPr>
                <a:t>链接程序的功能</a:t>
              </a:r>
            </a:p>
          </p:txBody>
        </p:sp>
      </p:grpSp>
    </p:spTree>
  </p:cSld>
  <p:clrMapOvr>
    <a:masterClrMapping/>
  </p:clrMapOvr>
  <p:transition>
    <p:fade/>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目标模块的内部结构</a:t>
            </a:r>
          </a:p>
        </p:txBody>
      </p:sp>
      <p:sp>
        <p:nvSpPr>
          <p:cNvPr id="3" name="内容占位符 2"/>
          <p:cNvSpPr>
            <a:spLocks noGrp="1"/>
          </p:cNvSpPr>
          <p:nvPr>
            <p:ph idx="1"/>
          </p:nvPr>
        </p:nvSpPr>
        <p:spPr/>
        <p:txBody>
          <a:bodyPr/>
          <a:lstStyle/>
          <a:p>
            <a:r>
              <a:rPr lang="zh-CN" altLang="en-US" sz="3200" dirty="0">
                <a:sym typeface="+mn-ea"/>
              </a:rPr>
              <a:t>两个C语言程序</a:t>
            </a:r>
          </a:p>
          <a:p>
            <a:pPr lvl="1"/>
            <a:r>
              <a:rPr lang="zh-CN" altLang="en-US" sz="2800" dirty="0">
                <a:sym typeface="+mn-ea"/>
              </a:rPr>
              <a:t>子程序A()</a:t>
            </a:r>
          </a:p>
          <a:p>
            <a:pPr lvl="1"/>
            <a:r>
              <a:rPr lang="zh-CN" altLang="en-US" sz="2800" dirty="0">
                <a:sym typeface="+mn-ea"/>
              </a:rPr>
              <a:t>子程序B()</a:t>
            </a:r>
          </a:p>
          <a:p>
            <a:pPr lvl="1"/>
            <a:r>
              <a:rPr lang="zh-CN" altLang="en-US" sz="2800" dirty="0">
                <a:sym typeface="+mn-ea"/>
              </a:rPr>
              <a:t>子程序C()</a:t>
            </a:r>
          </a:p>
          <a:p>
            <a:pPr lvl="1"/>
            <a:r>
              <a:rPr lang="zh-CN" altLang="en-US" sz="2800" dirty="0">
                <a:sym typeface="+mn-ea"/>
              </a:rPr>
              <a:t>全程变量x</a:t>
            </a:r>
          </a:p>
          <a:p>
            <a:pPr lvl="1"/>
            <a:r>
              <a:rPr lang="zh-CN" altLang="en-US" sz="2800" dirty="0">
                <a:sym typeface="+mn-ea"/>
              </a:rPr>
              <a:t>全程变量y</a:t>
            </a:r>
          </a:p>
        </p:txBody>
      </p:sp>
      <p:pic>
        <p:nvPicPr>
          <p:cNvPr id="18" name="图片 17"/>
          <p:cNvPicPr>
            <a:picLocks noChangeAspect="1"/>
          </p:cNvPicPr>
          <p:nvPr/>
        </p:nvPicPr>
        <p:blipFill>
          <a:blip r:embed="rId2"/>
          <a:srcRect l="13381" t="30139" r="19753" b="25154"/>
          <a:stretch>
            <a:fillRect/>
          </a:stretch>
        </p:blipFill>
        <p:spPr>
          <a:xfrm>
            <a:off x="3798570" y="1286510"/>
            <a:ext cx="7761605" cy="4783455"/>
          </a:xfrm>
          <a:prstGeom prst="rect">
            <a:avLst/>
          </a:prstGeom>
        </p:spPr>
      </p:pic>
    </p:spTree>
  </p:cSld>
  <p:clrMapOvr>
    <a:masterClrMapping/>
  </p:clrMapOvr>
  <p:transition>
    <p:fade/>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目标模块之间的连接</a:t>
            </a:r>
            <a:endParaRPr lang="zh-CN" altLang="en-US" sz="4000" dirty="0"/>
          </a:p>
        </p:txBody>
      </p:sp>
      <p:sp>
        <p:nvSpPr>
          <p:cNvPr id="3" name="内容占位符 2"/>
          <p:cNvSpPr>
            <a:spLocks noGrp="1"/>
          </p:cNvSpPr>
          <p:nvPr>
            <p:ph idx="1"/>
          </p:nvPr>
        </p:nvSpPr>
        <p:spPr>
          <a:xfrm>
            <a:off x="609600" y="1183640"/>
            <a:ext cx="8425758" cy="4942840"/>
          </a:xfrm>
        </p:spPr>
        <p:txBody>
          <a:bodyPr>
            <a:noAutofit/>
          </a:bodyPr>
          <a:lstStyle/>
          <a:p>
            <a:r>
              <a:rPr lang="zh-CN" altLang="en-US" sz="3200" dirty="0"/>
              <a:t>符号名在目标文件中的地址</a:t>
            </a:r>
          </a:p>
          <a:p>
            <a:pPr lvl="1"/>
            <a:r>
              <a:rPr lang="zh-CN" altLang="en-US" sz="2800" dirty="0"/>
              <a:t>编译时，符号名都被赋予了一个地址，在目标文件地址空间中的偏移量</a:t>
            </a:r>
          </a:p>
          <a:p>
            <a:pPr lvl="1"/>
            <a:r>
              <a:rPr lang="zh-CN" altLang="en-US" sz="2800" dirty="0"/>
              <a:t>链接时，符号名的地址等于其所在目标模块的起始地址加上该符号的偏移地址</a:t>
            </a:r>
          </a:p>
          <a:p>
            <a:pPr lvl="1"/>
            <a:r>
              <a:rPr lang="zh-CN" altLang="en-US" sz="2800" dirty="0"/>
              <a:t>假设f1模块被安排了60000单元开始的位置，其变量x的逻辑地址是60000+1</a:t>
            </a:r>
            <a:r>
              <a:rPr lang="en-US" altLang="zh-CN" sz="2800" dirty="0"/>
              <a:t>1</a:t>
            </a:r>
            <a:r>
              <a:rPr lang="zh-CN" altLang="en-US" sz="2800" dirty="0"/>
              <a:t>00=61000</a:t>
            </a:r>
          </a:p>
        </p:txBody>
      </p:sp>
      <p:grpSp>
        <p:nvGrpSpPr>
          <p:cNvPr id="49" name="组合 49"/>
          <p:cNvGrpSpPr/>
          <p:nvPr/>
        </p:nvGrpSpPr>
        <p:grpSpPr>
          <a:xfrm>
            <a:off x="9506593" y="2071697"/>
            <a:ext cx="2385060" cy="2691130"/>
            <a:chOff x="4867" y="10676"/>
            <a:chExt cx="2696" cy="2875"/>
          </a:xfrm>
        </p:grpSpPr>
        <p:sp>
          <p:nvSpPr>
            <p:cNvPr id="41" name="矩形 41"/>
            <p:cNvSpPr/>
            <p:nvPr/>
          </p:nvSpPr>
          <p:spPr>
            <a:xfrm>
              <a:off x="5399" y="11922"/>
              <a:ext cx="1543" cy="13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文本框 38"/>
            <p:cNvSpPr txBox="1"/>
            <p:nvPr/>
          </p:nvSpPr>
          <p:spPr>
            <a:xfrm>
              <a:off x="5410" y="10766"/>
              <a:ext cx="1535" cy="2478"/>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noAutofit/>
            </a:bodyPr>
            <a:lstStyle/>
            <a:p>
              <a:pPr algn="l"/>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 </a:t>
              </a:r>
            </a:p>
          </p:txBody>
        </p:sp>
        <p:sp>
          <p:nvSpPr>
            <p:cNvPr id="39" name="文本框 39"/>
            <p:cNvSpPr txBox="1"/>
            <p:nvPr/>
          </p:nvSpPr>
          <p:spPr>
            <a:xfrm>
              <a:off x="5410" y="11518"/>
              <a:ext cx="1535" cy="1172"/>
            </a:xfrm>
            <a:prstGeom prst="rect">
              <a:avLst/>
            </a:prstGeom>
            <a:noFill/>
            <a:ln w="12700">
              <a:solidFill>
                <a:schemeClr val="tx1"/>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noAutofit/>
            </a:bodyPr>
            <a:lstStyle/>
            <a:p>
              <a:pPr algn="l" rtl="0" eaLnBrk="1" fontAlgn="auto" latinLnBrk="0" hangingPunct="1">
                <a:lnSpc>
                  <a:spcPts val="800"/>
                </a:lnSpc>
              </a:pP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 </a:t>
              </a:r>
            </a:p>
            <a:p>
              <a:pPr algn="l"/>
              <a:endParaRPr lang="en-US" altLang="zh-CN" sz="1200" kern="0">
                <a:latin typeface="Calibri" panose="020F0502020204030204"/>
                <a:ea typeface="宋体" panose="02010600030101010101" pitchFamily="2" charset="-122"/>
                <a:cs typeface="Times New Roman" panose="02020603050405020304"/>
                <a:sym typeface="Times New Roman" panose="02020603050405020304"/>
              </a:endParaRPr>
            </a:p>
            <a:p>
              <a:pPr algn="l"/>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x</a:t>
              </a:r>
            </a:p>
          </p:txBody>
        </p:sp>
        <p:sp>
          <p:nvSpPr>
            <p:cNvPr id="40" name="文本框 40"/>
            <p:cNvSpPr txBox="1"/>
            <p:nvPr/>
          </p:nvSpPr>
          <p:spPr>
            <a:xfrm>
              <a:off x="7110" y="11551"/>
              <a:ext cx="453"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1100</a:t>
              </a:r>
            </a:p>
          </p:txBody>
        </p:sp>
        <p:sp>
          <p:nvSpPr>
            <p:cNvPr id="42" name="文本框 42"/>
            <p:cNvSpPr txBox="1"/>
            <p:nvPr/>
          </p:nvSpPr>
          <p:spPr>
            <a:xfrm>
              <a:off x="4877" y="11412"/>
              <a:ext cx="492"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60000</a:t>
              </a:r>
            </a:p>
          </p:txBody>
        </p:sp>
        <p:sp>
          <p:nvSpPr>
            <p:cNvPr id="43" name="右大括号 43"/>
            <p:cNvSpPr/>
            <p:nvPr/>
          </p:nvSpPr>
          <p:spPr>
            <a:xfrm>
              <a:off x="6932" y="11518"/>
              <a:ext cx="119" cy="412"/>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sp>
        <p:sp>
          <p:nvSpPr>
            <p:cNvPr id="44" name="文本框 44"/>
            <p:cNvSpPr txBox="1"/>
            <p:nvPr/>
          </p:nvSpPr>
          <p:spPr>
            <a:xfrm>
              <a:off x="4883" y="10676"/>
              <a:ext cx="492"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00000</a:t>
              </a:r>
            </a:p>
          </p:txBody>
        </p:sp>
        <p:sp>
          <p:nvSpPr>
            <p:cNvPr id="45" name="文本框 45"/>
            <p:cNvSpPr txBox="1"/>
            <p:nvPr/>
          </p:nvSpPr>
          <p:spPr>
            <a:xfrm>
              <a:off x="4867" y="11757"/>
              <a:ext cx="492"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61100</a:t>
              </a:r>
            </a:p>
          </p:txBody>
        </p:sp>
        <p:sp>
          <p:nvSpPr>
            <p:cNvPr id="47" name="文本框 47"/>
            <p:cNvSpPr txBox="1"/>
            <p:nvPr/>
          </p:nvSpPr>
          <p:spPr>
            <a:xfrm>
              <a:off x="5823" y="12130"/>
              <a:ext cx="842"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f1模块</a:t>
              </a:r>
            </a:p>
          </p:txBody>
        </p:sp>
        <p:sp>
          <p:nvSpPr>
            <p:cNvPr id="48" name="文本框 48"/>
            <p:cNvSpPr txBox="1"/>
            <p:nvPr/>
          </p:nvSpPr>
          <p:spPr>
            <a:xfrm>
              <a:off x="5116" y="13244"/>
              <a:ext cx="2080"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ct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 可执行程序的地址空间</a:t>
              </a:r>
            </a:p>
          </p:txBody>
        </p:sp>
      </p:grpSp>
    </p:spTree>
  </p:cSld>
  <p:clrMapOvr>
    <a:masterClrMapping/>
  </p:clrMapOvr>
  <p:transition>
    <p:fade/>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目标模块之间的连接</a:t>
            </a:r>
            <a:r>
              <a:rPr lang="en-US" altLang="zh-CN" sz="4000" dirty="0">
                <a:sym typeface="+mn-ea"/>
              </a:rPr>
              <a:t>.</a:t>
            </a:r>
            <a:endParaRPr lang="zh-CN" altLang="en-US" sz="4000" dirty="0"/>
          </a:p>
        </p:txBody>
      </p:sp>
      <p:sp>
        <p:nvSpPr>
          <p:cNvPr id="3" name="内容占位符 2"/>
          <p:cNvSpPr>
            <a:spLocks noGrp="1"/>
          </p:cNvSpPr>
          <p:nvPr>
            <p:ph idx="1"/>
          </p:nvPr>
        </p:nvSpPr>
        <p:spPr/>
        <p:txBody>
          <a:bodyPr>
            <a:noAutofit/>
          </a:bodyPr>
          <a:lstStyle/>
          <a:p>
            <a:r>
              <a:rPr lang="zh-CN" altLang="en-US" sz="3200" dirty="0">
                <a:sym typeface="+mn-ea"/>
              </a:rPr>
              <a:t>地址回填</a:t>
            </a:r>
            <a:endParaRPr lang="zh-CN" altLang="en-US" sz="3200" dirty="0"/>
          </a:p>
          <a:p>
            <a:pPr lvl="1"/>
            <a:r>
              <a:rPr lang="zh-CN" altLang="en-US" sz="2800" dirty="0">
                <a:sym typeface="+mn-ea"/>
              </a:rPr>
              <a:t>链接所要做的就是在所有引用他们的地方填上符号名新地址</a:t>
            </a:r>
            <a:endParaRPr lang="zh-CN" altLang="en-US" sz="2800" dirty="0"/>
          </a:p>
          <a:p>
            <a:r>
              <a:rPr lang="zh-CN" altLang="en-US" sz="3200" dirty="0"/>
              <a:t>地址回填方法</a:t>
            </a:r>
          </a:p>
          <a:p>
            <a:pPr lvl="1"/>
            <a:r>
              <a:rPr lang="zh-CN" altLang="en-US" sz="2800" dirty="0"/>
              <a:t>链表法</a:t>
            </a:r>
          </a:p>
          <a:p>
            <a:pPr lvl="1"/>
            <a:r>
              <a:rPr lang="zh-CN" altLang="en-US" sz="2800" dirty="0"/>
              <a:t>间接地址法</a:t>
            </a:r>
          </a:p>
        </p:txBody>
      </p:sp>
      <p:grpSp>
        <p:nvGrpSpPr>
          <p:cNvPr id="49" name="组合 49"/>
          <p:cNvGrpSpPr/>
          <p:nvPr/>
        </p:nvGrpSpPr>
        <p:grpSpPr>
          <a:xfrm>
            <a:off x="9222615" y="3040417"/>
            <a:ext cx="2385060" cy="2691130"/>
            <a:chOff x="4867" y="10676"/>
            <a:chExt cx="2696" cy="2875"/>
          </a:xfrm>
        </p:grpSpPr>
        <p:sp>
          <p:nvSpPr>
            <p:cNvPr id="41" name="矩形 41"/>
            <p:cNvSpPr/>
            <p:nvPr/>
          </p:nvSpPr>
          <p:spPr>
            <a:xfrm>
              <a:off x="5399" y="11922"/>
              <a:ext cx="1543" cy="13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文本框 38"/>
            <p:cNvSpPr txBox="1"/>
            <p:nvPr/>
          </p:nvSpPr>
          <p:spPr>
            <a:xfrm>
              <a:off x="5410" y="10766"/>
              <a:ext cx="1535" cy="2478"/>
            </a:xfrm>
            <a:prstGeom prst="rect">
              <a:avLst/>
            </a:prstGeom>
            <a:no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noAutofit/>
            </a:bodyPr>
            <a:lstStyle/>
            <a:p>
              <a:pPr algn="l"/>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 </a:t>
              </a:r>
            </a:p>
          </p:txBody>
        </p:sp>
        <p:sp>
          <p:nvSpPr>
            <p:cNvPr id="39" name="文本框 39"/>
            <p:cNvSpPr txBox="1"/>
            <p:nvPr/>
          </p:nvSpPr>
          <p:spPr>
            <a:xfrm>
              <a:off x="5410" y="11518"/>
              <a:ext cx="1535" cy="1172"/>
            </a:xfrm>
            <a:prstGeom prst="rect">
              <a:avLst/>
            </a:prstGeom>
            <a:noFill/>
            <a:ln w="12700">
              <a:solidFill>
                <a:schemeClr val="tx1"/>
              </a:solid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noAutofit/>
            </a:bodyPr>
            <a:lstStyle/>
            <a:p>
              <a:pPr algn="l" rtl="0" eaLnBrk="1" fontAlgn="auto" latinLnBrk="0" hangingPunct="1">
                <a:lnSpc>
                  <a:spcPts val="800"/>
                </a:lnSpc>
              </a:pP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 </a:t>
              </a:r>
            </a:p>
            <a:p>
              <a:pPr algn="l"/>
              <a:endParaRPr lang="en-US" altLang="zh-CN" sz="1200" kern="0">
                <a:latin typeface="Calibri" panose="020F0502020204030204"/>
                <a:ea typeface="宋体" panose="02010600030101010101" pitchFamily="2" charset="-122"/>
                <a:cs typeface="Times New Roman" panose="02020603050405020304"/>
                <a:sym typeface="Times New Roman" panose="02020603050405020304"/>
              </a:endParaRPr>
            </a:p>
            <a:p>
              <a:pPr algn="l"/>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x</a:t>
              </a:r>
            </a:p>
          </p:txBody>
        </p:sp>
        <p:sp>
          <p:nvSpPr>
            <p:cNvPr id="40" name="文本框 40"/>
            <p:cNvSpPr txBox="1"/>
            <p:nvPr/>
          </p:nvSpPr>
          <p:spPr>
            <a:xfrm>
              <a:off x="7110" y="11551"/>
              <a:ext cx="453"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1100</a:t>
              </a:r>
            </a:p>
          </p:txBody>
        </p:sp>
        <p:sp>
          <p:nvSpPr>
            <p:cNvPr id="42" name="文本框 42"/>
            <p:cNvSpPr txBox="1"/>
            <p:nvPr/>
          </p:nvSpPr>
          <p:spPr>
            <a:xfrm>
              <a:off x="4877" y="11412"/>
              <a:ext cx="492"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60000</a:t>
              </a:r>
            </a:p>
          </p:txBody>
        </p:sp>
        <p:sp>
          <p:nvSpPr>
            <p:cNvPr id="43" name="右大括号 43"/>
            <p:cNvSpPr/>
            <p:nvPr/>
          </p:nvSpPr>
          <p:spPr>
            <a:xfrm>
              <a:off x="6932" y="11518"/>
              <a:ext cx="119" cy="412"/>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sp>
        <p:sp>
          <p:nvSpPr>
            <p:cNvPr id="44" name="文本框 44"/>
            <p:cNvSpPr txBox="1"/>
            <p:nvPr/>
          </p:nvSpPr>
          <p:spPr>
            <a:xfrm>
              <a:off x="4883" y="10676"/>
              <a:ext cx="492"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00000</a:t>
              </a:r>
            </a:p>
          </p:txBody>
        </p:sp>
        <p:sp>
          <p:nvSpPr>
            <p:cNvPr id="45" name="文本框 45"/>
            <p:cNvSpPr txBox="1"/>
            <p:nvPr/>
          </p:nvSpPr>
          <p:spPr>
            <a:xfrm>
              <a:off x="4867" y="11757"/>
              <a:ext cx="492"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61100</a:t>
              </a:r>
            </a:p>
          </p:txBody>
        </p:sp>
        <p:sp>
          <p:nvSpPr>
            <p:cNvPr id="47" name="文本框 47"/>
            <p:cNvSpPr txBox="1"/>
            <p:nvPr/>
          </p:nvSpPr>
          <p:spPr>
            <a:xfrm>
              <a:off x="5823" y="12130"/>
              <a:ext cx="842"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l"/>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f1模块</a:t>
              </a:r>
            </a:p>
          </p:txBody>
        </p:sp>
        <p:sp>
          <p:nvSpPr>
            <p:cNvPr id="48" name="文本框 48"/>
            <p:cNvSpPr txBox="1"/>
            <p:nvPr/>
          </p:nvSpPr>
          <p:spPr>
            <a:xfrm>
              <a:off x="5116" y="13244"/>
              <a:ext cx="2080" cy="307"/>
            </a:xfrm>
            <a:prstGeom prst="rect">
              <a:avLst/>
            </a:prstGeom>
            <a:noFill/>
            <a:ln w="6350">
              <a:noFill/>
            </a:ln>
          </p:spPr>
          <p:style>
            <a:lnRef idx="0">
              <a:schemeClr val="accent1"/>
            </a:lnRef>
            <a:fillRef idx="0">
              <a:schemeClr val="accent1"/>
            </a:fillRef>
            <a:effectRef idx="0">
              <a:schemeClr val="accent1"/>
            </a:effectRef>
            <a:fontRef idx="minor">
              <a:schemeClr val="dk1"/>
            </a:fontRef>
          </p:style>
          <p:txBody>
            <a:bodyPr rot="0" spcFirstLastPara="0" vertOverflow="overflow" horzOverflow="overflow" vert="horz" wrap="square" lIns="0" tIns="0" rIns="0" bIns="0" numCol="1" spcCol="0" rtlCol="0" fromWordArt="0" anchor="t" anchorCtr="0" forceAA="0" compatLnSpc="1">
              <a:noAutofit/>
            </a:bodyPr>
            <a:lstStyle/>
            <a:p>
              <a:pPr algn="ctr"/>
              <a:r>
                <a:rPr lang="en-US" altLang="zh-CN" sz="1200" kern="0">
                  <a:latin typeface="Calibri" panose="020F0502020204030204"/>
                  <a:ea typeface="宋体" panose="02010600030101010101" pitchFamily="2" charset="-122"/>
                  <a:cs typeface="Times New Roman" panose="02020603050405020304"/>
                  <a:sym typeface="Times New Roman" panose="02020603050405020304"/>
                </a:rPr>
                <a:t> 可执行程序的地址空间</a:t>
              </a:r>
            </a:p>
          </p:txBody>
        </p:sp>
      </p:grpSp>
    </p:spTree>
  </p:cSld>
  <p:clrMapOvr>
    <a:masterClrMapping/>
  </p:clrMapOvr>
  <p:transition>
    <p:fade/>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连接方法</a:t>
            </a:r>
          </a:p>
        </p:txBody>
      </p:sp>
      <p:sp>
        <p:nvSpPr>
          <p:cNvPr id="3" name="内容占位符 2"/>
          <p:cNvSpPr>
            <a:spLocks noGrp="1"/>
          </p:cNvSpPr>
          <p:nvPr>
            <p:ph idx="1"/>
          </p:nvPr>
        </p:nvSpPr>
        <p:spPr>
          <a:xfrm>
            <a:off x="149382" y="1183639"/>
            <a:ext cx="6459648" cy="5420863"/>
          </a:xfrm>
        </p:spPr>
        <p:txBody>
          <a:bodyPr>
            <a:noAutofit/>
          </a:bodyPr>
          <a:lstStyle/>
          <a:p>
            <a:r>
              <a:rPr lang="zh-CN" altLang="en-US" sz="3200" dirty="0">
                <a:sym typeface="+mn-ea"/>
              </a:rPr>
              <a:t>链表法</a:t>
            </a:r>
          </a:p>
          <a:p>
            <a:pPr lvl="1"/>
            <a:r>
              <a:rPr lang="zh-CN" altLang="en-US" sz="2800" dirty="0"/>
              <a:t>建一个链表，记住所有引用的位置</a:t>
            </a:r>
          </a:p>
          <a:p>
            <a:pPr lvl="1"/>
            <a:r>
              <a:rPr lang="zh-CN" altLang="en-US" sz="2800" dirty="0"/>
              <a:t>地址确定后，回填</a:t>
            </a:r>
          </a:p>
          <a:p>
            <a:r>
              <a:rPr lang="zh-CN" altLang="en-US" sz="3200" dirty="0">
                <a:sym typeface="+mn-ea"/>
              </a:rPr>
              <a:t>间接地址法</a:t>
            </a:r>
          </a:p>
          <a:p>
            <a:pPr lvl="1"/>
            <a:r>
              <a:rPr lang="zh-CN" altLang="en-US" dirty="0">
                <a:sym typeface="+mn-ea"/>
              </a:rPr>
              <a:t>一</a:t>
            </a:r>
            <a:r>
              <a:rPr lang="zh-CN" altLang="en-US" sz="2800" dirty="0">
                <a:sym typeface="+mn-ea"/>
              </a:rPr>
              <a:t>个存储单元，存放符号</a:t>
            </a:r>
            <a:r>
              <a:rPr lang="en-US" altLang="zh-CN" sz="2800" dirty="0">
                <a:sym typeface="+mn-ea"/>
              </a:rPr>
              <a:t>y</a:t>
            </a:r>
            <a:r>
              <a:rPr lang="zh-CN" altLang="en-US" sz="2800" dirty="0">
                <a:sym typeface="+mn-ea"/>
              </a:rPr>
              <a:t>地址</a:t>
            </a:r>
          </a:p>
          <a:p>
            <a:pPr lvl="1"/>
            <a:r>
              <a:rPr lang="zh-CN" altLang="en-US" sz="2800" dirty="0">
                <a:sym typeface="+mn-ea"/>
              </a:rPr>
              <a:t>所有对</a:t>
            </a:r>
            <a:r>
              <a:rPr lang="en-US" altLang="zh-CN" sz="2800" dirty="0">
                <a:sym typeface="+mn-ea"/>
              </a:rPr>
              <a:t>y</a:t>
            </a:r>
            <a:r>
              <a:rPr lang="zh-CN" altLang="en-US" sz="2800" dirty="0">
                <a:sym typeface="+mn-ea"/>
              </a:rPr>
              <a:t>的引用，间接访问该单元</a:t>
            </a:r>
          </a:p>
          <a:p>
            <a:pPr lvl="1"/>
            <a:r>
              <a:rPr lang="zh-CN" altLang="en-US" sz="2800" dirty="0">
                <a:sym typeface="+mn-ea"/>
              </a:rPr>
              <a:t>地址确定后，仅回填该单元</a:t>
            </a:r>
          </a:p>
        </p:txBody>
      </p:sp>
      <p:pic>
        <p:nvPicPr>
          <p:cNvPr id="5" name="图片 4"/>
          <p:cNvPicPr>
            <a:picLocks noChangeAspect="1"/>
          </p:cNvPicPr>
          <p:nvPr/>
        </p:nvPicPr>
        <p:blipFill>
          <a:blip r:embed="rId2"/>
          <a:srcRect l="38147" t="24792" r="16007" b="34877"/>
          <a:stretch>
            <a:fillRect/>
          </a:stretch>
        </p:blipFill>
        <p:spPr>
          <a:xfrm>
            <a:off x="6609030" y="1372235"/>
            <a:ext cx="5525820" cy="4695825"/>
          </a:xfrm>
          <a:prstGeom prst="rect">
            <a:avLst/>
          </a:prstGeom>
        </p:spPr>
      </p:pic>
    </p:spTree>
  </p:cSld>
  <p:clrMapOvr>
    <a:masterClrMapping/>
  </p:clrMapOvr>
  <p:transition>
    <p:fade/>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连接的时机</a:t>
            </a:r>
          </a:p>
        </p:txBody>
      </p:sp>
      <p:sp>
        <p:nvSpPr>
          <p:cNvPr id="3" name="内容占位符 2"/>
          <p:cNvSpPr>
            <a:spLocks noGrp="1"/>
          </p:cNvSpPr>
          <p:nvPr>
            <p:ph idx="1"/>
          </p:nvPr>
        </p:nvSpPr>
        <p:spPr/>
        <p:txBody>
          <a:bodyPr>
            <a:noAutofit/>
          </a:bodyPr>
          <a:lstStyle/>
          <a:p>
            <a:r>
              <a:rPr lang="zh-CN" altLang="en-US" sz="3200" dirty="0">
                <a:sym typeface="+mn-ea"/>
              </a:rPr>
              <a:t>静态链接</a:t>
            </a:r>
          </a:p>
          <a:p>
            <a:pPr lvl="1"/>
            <a:r>
              <a:rPr lang="zh-CN" altLang="en-US" sz="2800" dirty="0"/>
              <a:t>在程序运行之前就将所有的模块链接起来，形成一个完整的可执行程序</a:t>
            </a:r>
          </a:p>
          <a:p>
            <a:pPr lvl="1"/>
            <a:r>
              <a:rPr lang="zh-CN" altLang="en-US" sz="2800" dirty="0"/>
              <a:t>存在的问题是</a:t>
            </a:r>
          </a:p>
          <a:p>
            <a:pPr lvl="2"/>
            <a:r>
              <a:rPr lang="zh-CN" altLang="en-US" sz="2400" dirty="0"/>
              <a:t>链接生成的可执行文件复制了所有可能要调用到的程序</a:t>
            </a:r>
          </a:p>
          <a:p>
            <a:pPr lvl="2"/>
            <a:r>
              <a:rPr lang="zh-CN" altLang="en-US" sz="2400" dirty="0"/>
              <a:t>任何模块的更新，必须重新链接</a:t>
            </a:r>
          </a:p>
          <a:p>
            <a:pPr lvl="2"/>
            <a:r>
              <a:rPr lang="zh-CN" altLang="en-US" sz="2400" dirty="0"/>
              <a:t>不能程序共享</a:t>
            </a: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程序说明</a:t>
            </a:r>
            <a:r>
              <a:rPr lang="en-US" altLang="zh-CN" sz="4000" dirty="0"/>
              <a:t>..</a:t>
            </a:r>
            <a:endParaRPr lang="zh-CN" altLang="en-US" sz="4000" dirty="0"/>
          </a:p>
        </p:txBody>
      </p:sp>
      <p:sp>
        <p:nvSpPr>
          <p:cNvPr id="3" name="内容占位符 2"/>
          <p:cNvSpPr>
            <a:spLocks noGrp="1"/>
          </p:cNvSpPr>
          <p:nvPr>
            <p:ph idx="1"/>
          </p:nvPr>
        </p:nvSpPr>
        <p:spPr>
          <a:xfrm>
            <a:off x="609600" y="1183640"/>
            <a:ext cx="10972800" cy="5124450"/>
          </a:xfrm>
        </p:spPr>
        <p:txBody>
          <a:bodyPr>
            <a:normAutofit/>
          </a:bodyPr>
          <a:lstStyle/>
          <a:p>
            <a:pPr>
              <a:lnSpc>
                <a:spcPct val="120000"/>
              </a:lnSpc>
            </a:pPr>
            <a:r>
              <a:rPr lang="zh-CN" altLang="en-US" sz="3300" dirty="0">
                <a:sym typeface="+mn-ea"/>
              </a:rPr>
              <a:t>标识符</a:t>
            </a:r>
            <a:endParaRPr lang="zh-CN" altLang="en-US" sz="3300" dirty="0"/>
          </a:p>
          <a:p>
            <a:pPr lvl="1">
              <a:lnSpc>
                <a:spcPct val="120000"/>
              </a:lnSpc>
            </a:pPr>
            <a:r>
              <a:rPr lang="en-US" altLang="zh-CN" sz="2900" dirty="0">
                <a:sym typeface="+mn-ea"/>
              </a:rPr>
              <a:t>03行：stack是一个标识符，其值是它所在的位置对应的内存单元地址，此处stack为0x200</a:t>
            </a:r>
          </a:p>
          <a:p>
            <a:pPr lvl="1">
              <a:lnSpc>
                <a:spcPct val="120000"/>
              </a:lnSpc>
            </a:pPr>
            <a:r>
              <a:rPr lang="en-US" altLang="zh-CN" sz="2900" dirty="0" err="1">
                <a:sym typeface="+mn-ea"/>
              </a:rPr>
              <a:t>array,main,sum,loop,test</a:t>
            </a:r>
            <a:r>
              <a:rPr lang="zh-CN" altLang="en-US" sz="2900" dirty="0">
                <a:sym typeface="+mn-ea"/>
              </a:rPr>
              <a:t>都表示地址</a:t>
            </a:r>
            <a:endParaRPr lang="zh-CN" altLang="en-US" sz="2900" dirty="0"/>
          </a:p>
          <a:p>
            <a:pPr>
              <a:lnSpc>
                <a:spcPct val="120000"/>
              </a:lnSpc>
            </a:pPr>
            <a:r>
              <a:rPr lang="zh-CN" altLang="en-US" sz="3300" dirty="0">
                <a:sym typeface="+mn-ea"/>
              </a:rPr>
              <a:t>赋值</a:t>
            </a:r>
            <a:endParaRPr lang="zh-CN" altLang="en-US" dirty="0">
              <a:sym typeface="+mn-ea"/>
            </a:endParaRPr>
          </a:p>
          <a:p>
            <a:pPr lvl="1">
              <a:lnSpc>
                <a:spcPct val="120000"/>
              </a:lnSpc>
            </a:pPr>
            <a:r>
              <a:rPr lang="en-US" altLang="zh-CN" sz="2900" dirty="0">
                <a:sym typeface="+mn-ea"/>
              </a:rPr>
              <a:t>03行中指令irmovq把立即数stack送给寄存器%rsp，i表示立即数，r表示寄存器，q表示4字节</a:t>
            </a:r>
          </a:p>
          <a:p>
            <a:pPr lvl="1">
              <a:lnSpc>
                <a:spcPct val="120000"/>
              </a:lnSpc>
            </a:pPr>
            <a:r>
              <a:rPr lang="en-US" altLang="zh-CN" sz="2900" dirty="0"/>
              <a:t>03</a:t>
            </a:r>
            <a:r>
              <a:rPr lang="zh-CN" altLang="en-US" sz="2900" dirty="0"/>
              <a:t>行给栈指针赋值，说明栈的位置</a:t>
            </a:r>
          </a:p>
        </p:txBody>
      </p:sp>
      <p:graphicFrame>
        <p:nvGraphicFramePr>
          <p:cNvPr id="4" name="表格 3"/>
          <p:cNvGraphicFramePr/>
          <p:nvPr/>
        </p:nvGraphicFramePr>
        <p:xfrm>
          <a:off x="6096000" y="-398780"/>
          <a:ext cx="416560" cy="731520"/>
        </p:xfrm>
        <a:graphic>
          <a:graphicData uri="http://schemas.openxmlformats.org/drawingml/2006/table">
            <a:tbl>
              <a:tblPr firstRow="1" bandRow="1">
                <a:tableStyleId>{5940675A-B579-460E-94D1-54222C63F5DA}</a:tableStyleId>
              </a:tblPr>
              <a:tblGrid>
                <a:gridCol w="208280">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tblGrid>
              <a:tr h="0">
                <a:tc>
                  <a:txBody>
                    <a:bodyPr/>
                    <a:lstStyle/>
                    <a:p>
                      <a:pPr>
                        <a:buNone/>
                      </a:pPr>
                      <a:endParaRPr lang="zh-CN" altLang="en-US"/>
                    </a:p>
                  </a:txBody>
                  <a:tcPr>
                    <a:lnL>
                      <a:noFill/>
                    </a:lnL>
                    <a:lnR>
                      <a:noFill/>
                    </a:lnR>
                    <a:lnT cap="flat">
                      <a:noFill/>
                    </a:lnT>
                    <a:lnB cap="flat">
                      <a:noFill/>
                    </a:lnB>
                    <a:lnTlToBr>
                      <a:noFill/>
                    </a:lnTlToBr>
                    <a:lnBlToTr>
                      <a:noFill/>
                    </a:lnBlToTr>
                    <a:noFill/>
                  </a:tcPr>
                </a:tc>
                <a:tc>
                  <a:txBody>
                    <a:bodyPr/>
                    <a:lstStyle/>
                    <a:p>
                      <a:pPr>
                        <a:buNone/>
                      </a:pPr>
                      <a:endParaRPr lang="zh-CN" altLang="en-US"/>
                    </a:p>
                  </a:txBody>
                  <a:tcPr>
                    <a:lnL>
                      <a:noFill/>
                    </a:lnL>
                    <a:lnR>
                      <a:noFill/>
                    </a:lnR>
                    <a:lnT>
                      <a:noFill/>
                    </a:lnT>
                    <a:lnB cap="flat">
                      <a:noFill/>
                    </a:lnB>
                    <a:lnTlToBr>
                      <a:noFill/>
                    </a:lnTlToBr>
                    <a:lnBlToTr>
                      <a:noFill/>
                    </a:lnBlToTr>
                    <a:solidFill>
                      <a:srgbClr val="FFFFFF"/>
                    </a:solidFill>
                  </a:tcPr>
                </a:tc>
                <a:extLst>
                  <a:ext uri="{0D108BD9-81ED-4DB2-BD59-A6C34878D82A}">
                    <a16:rowId xmlns:a16="http://schemas.microsoft.com/office/drawing/2014/main" val="10000"/>
                  </a:ext>
                </a:extLst>
              </a:tr>
              <a:tr h="0">
                <a:tc>
                  <a:txBody>
                    <a:bodyPr/>
                    <a:lstStyle/>
                    <a:p>
                      <a:pPr>
                        <a:buNone/>
                      </a:pPr>
                      <a:endParaRPr lang="zh-CN" altLang="en-US"/>
                    </a:p>
                  </a:txBody>
                  <a:tcPr>
                    <a:lnL>
                      <a:noFill/>
                    </a:lnL>
                    <a:lnR>
                      <a:noFill/>
                    </a:lnR>
                    <a:lnT cap="flat">
                      <a:noFill/>
                    </a:lnT>
                    <a:lnB cap="flat">
                      <a:noFill/>
                    </a:lnB>
                    <a:lnTlToBr>
                      <a:noFill/>
                    </a:lnTlToBr>
                    <a:lnBlToTr>
                      <a:noFill/>
                    </a:lnBlToTr>
                    <a:noFill/>
                  </a:tcPr>
                </a:tc>
                <a:tc>
                  <a:txBody>
                    <a:bodyPr/>
                    <a:lstStyle/>
                    <a:p>
                      <a:pPr>
                        <a:buNone/>
                      </a:pPr>
                      <a:endParaRPr lang="zh-CN" altLang="en-US"/>
                    </a:p>
                  </a:txBody>
                  <a:tcPr>
                    <a:lnL>
                      <a:noFill/>
                    </a:lnL>
                    <a:lnR cap="flat">
                      <a:noFill/>
                    </a:lnR>
                    <a:lnT cap="flat">
                      <a:noFill/>
                    </a:lnT>
                    <a:lnB cap="flat">
                      <a:noFill/>
                    </a:lnB>
                    <a:lnTlToBr>
                      <a:noFill/>
                    </a:lnTlToBr>
                    <a:lnBlToTr>
                      <a:noFill/>
                    </a:lnBlToTr>
                    <a:noFill/>
                  </a:tcPr>
                </a:tc>
                <a:extLst>
                  <a:ext uri="{0D108BD9-81ED-4DB2-BD59-A6C34878D82A}">
                    <a16:rowId xmlns:a16="http://schemas.microsoft.com/office/drawing/2014/main" val="10001"/>
                  </a:ext>
                </a:extLst>
              </a:tr>
            </a:tbl>
          </a:graphicData>
        </a:graphic>
      </p:graphicFrame>
    </p:spTree>
  </p:cSld>
  <p:clrMapOvr>
    <a:masterClrMapping/>
  </p:clrMapOvr>
  <p:transition>
    <p:fade/>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ym typeface="+mn-ea"/>
              </a:rPr>
              <a:t>连接的时机</a:t>
            </a:r>
            <a:r>
              <a:rPr lang="en-US" altLang="zh-CN" sz="4000" dirty="0">
                <a:sym typeface="+mn-ea"/>
              </a:rPr>
              <a:t>.</a:t>
            </a:r>
            <a:endParaRPr lang="zh-CN" altLang="en-US" sz="4000" dirty="0">
              <a:sym typeface="+mn-ea"/>
            </a:endParaRPr>
          </a:p>
        </p:txBody>
      </p:sp>
      <p:sp>
        <p:nvSpPr>
          <p:cNvPr id="3" name="内容占位符 2"/>
          <p:cNvSpPr>
            <a:spLocks noGrp="1"/>
          </p:cNvSpPr>
          <p:nvPr>
            <p:ph idx="1"/>
          </p:nvPr>
        </p:nvSpPr>
        <p:spPr/>
        <p:txBody>
          <a:bodyPr>
            <a:noAutofit/>
          </a:bodyPr>
          <a:lstStyle/>
          <a:p>
            <a:r>
              <a:rPr lang="zh-CN" altLang="en-US" sz="3200" dirty="0"/>
              <a:t>动态链接</a:t>
            </a:r>
          </a:p>
          <a:p>
            <a:pPr lvl="1"/>
            <a:r>
              <a:rPr lang="zh-CN" altLang="en-US" sz="2800" dirty="0"/>
              <a:t>链接操作推迟到了不得不链接的时候才去做，即在使用时某模块时才执行链接操作</a:t>
            </a:r>
          </a:p>
          <a:p>
            <a:pPr lvl="1"/>
            <a:r>
              <a:rPr lang="zh-CN" altLang="en-US" sz="2800" dirty="0"/>
              <a:t>发展</a:t>
            </a:r>
          </a:p>
          <a:p>
            <a:pPr lvl="2"/>
            <a:r>
              <a:rPr lang="zh-CN" altLang="en-US" sz="2400" dirty="0"/>
              <a:t>动态链接最早出现在上世纪60年代的Multics和IBM 360系统中</a:t>
            </a:r>
          </a:p>
          <a:p>
            <a:pPr lvl="2"/>
            <a:r>
              <a:rPr lang="zh-CN" altLang="en-US" sz="2400" dirty="0"/>
              <a:t>现在Windows中的动态链接库DLL应用也非常普遍</a:t>
            </a:r>
          </a:p>
        </p:txBody>
      </p:sp>
    </p:spTree>
  </p:cSld>
  <p:clrMapOvr>
    <a:masterClrMapping/>
  </p:clrMapOvr>
  <p:transition>
    <p:fade/>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可执行文件</a:t>
            </a:r>
          </a:p>
        </p:txBody>
      </p:sp>
      <p:sp>
        <p:nvSpPr>
          <p:cNvPr id="3" name="内容占位符 2"/>
          <p:cNvSpPr>
            <a:spLocks noGrp="1"/>
          </p:cNvSpPr>
          <p:nvPr>
            <p:ph idx="1"/>
          </p:nvPr>
        </p:nvSpPr>
        <p:spPr>
          <a:xfrm>
            <a:off x="609600" y="1183640"/>
            <a:ext cx="10972800" cy="5588352"/>
          </a:xfrm>
        </p:spPr>
        <p:txBody>
          <a:bodyPr>
            <a:noAutofit/>
          </a:bodyPr>
          <a:lstStyle/>
          <a:p>
            <a:r>
              <a:rPr lang="zh-CN" altLang="en-US" sz="3200" dirty="0">
                <a:sym typeface="+mn-ea"/>
              </a:rPr>
              <a:t>可执行文件的结构</a:t>
            </a:r>
          </a:p>
          <a:p>
            <a:pPr lvl="1"/>
            <a:r>
              <a:rPr lang="zh-CN" altLang="en-US" sz="2800" dirty="0">
                <a:sym typeface="+mn-ea"/>
              </a:rPr>
              <a:t>可执行文件可以看作是由性质不同的多个部分构成</a:t>
            </a:r>
          </a:p>
          <a:p>
            <a:pPr lvl="2"/>
            <a:r>
              <a:rPr lang="zh-CN" altLang="en-US" sz="2400" dirty="0">
                <a:sym typeface="+mn-ea"/>
              </a:rPr>
              <a:t>具有相同特征的这些代码或数据一般称为节(section)</a:t>
            </a:r>
          </a:p>
          <a:p>
            <a:pPr lvl="1"/>
            <a:r>
              <a:rPr lang="zh-CN" altLang="en-US" sz="2800" dirty="0">
                <a:sym typeface="+mn-ea"/>
              </a:rPr>
              <a:t>由目标文件合并而来</a:t>
            </a:r>
          </a:p>
          <a:p>
            <a:pPr lvl="1"/>
            <a:r>
              <a:rPr lang="zh-CN" altLang="en-US" sz="2800" dirty="0">
                <a:sym typeface="+mn-ea"/>
              </a:rPr>
              <a:t>方便装入程序</a:t>
            </a:r>
          </a:p>
          <a:p>
            <a:r>
              <a:rPr lang="zh-CN" altLang="en-US" sz="3200" dirty="0"/>
              <a:t>代码</a:t>
            </a:r>
            <a:r>
              <a:rPr lang="zh-CN" altLang="en-US" sz="3200" dirty="0">
                <a:sym typeface="+mn-ea"/>
              </a:rPr>
              <a:t>（只读）</a:t>
            </a:r>
            <a:endParaRPr lang="zh-CN" altLang="en-US" sz="3200" dirty="0"/>
          </a:p>
          <a:p>
            <a:r>
              <a:rPr lang="zh-CN" altLang="en-US" sz="3200" dirty="0"/>
              <a:t>常量</a:t>
            </a:r>
            <a:r>
              <a:rPr lang="zh-CN" altLang="en-US" sz="3200" dirty="0">
                <a:sym typeface="+mn-ea"/>
              </a:rPr>
              <a:t>（只读）</a:t>
            </a:r>
            <a:endParaRPr lang="zh-CN" altLang="en-US" sz="3200" dirty="0"/>
          </a:p>
        </p:txBody>
      </p:sp>
    </p:spTree>
  </p:cSld>
  <p:clrMapOvr>
    <a:masterClrMapping/>
  </p:clrMapOvr>
  <p:transition>
    <p:fade/>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t>可执行文件</a:t>
            </a:r>
            <a:r>
              <a:rPr lang="en-US" altLang="zh-CN" sz="4000" dirty="0"/>
              <a:t>.</a:t>
            </a:r>
            <a:endParaRPr lang="zh-CN" altLang="en-US" sz="4000" dirty="0"/>
          </a:p>
        </p:txBody>
      </p:sp>
      <p:sp>
        <p:nvSpPr>
          <p:cNvPr id="3" name="内容占位符 2"/>
          <p:cNvSpPr>
            <a:spLocks noGrp="1"/>
          </p:cNvSpPr>
          <p:nvPr>
            <p:ph idx="1"/>
          </p:nvPr>
        </p:nvSpPr>
        <p:spPr/>
        <p:txBody>
          <a:bodyPr>
            <a:noAutofit/>
          </a:bodyPr>
          <a:lstStyle/>
          <a:p>
            <a:r>
              <a:rPr lang="zh-CN" altLang="en-US" sz="3200" dirty="0">
                <a:highlight>
                  <a:srgbClr val="FFFF00"/>
                </a:highlight>
              </a:rPr>
              <a:t>初始化了的全程数据</a:t>
            </a:r>
            <a:r>
              <a:rPr lang="zh-CN" altLang="en-US" sz="3200" dirty="0">
                <a:highlight>
                  <a:srgbClr val="FFFF00"/>
                </a:highlight>
                <a:sym typeface="+mn-ea"/>
              </a:rPr>
              <a:t>（读写）</a:t>
            </a:r>
            <a:endParaRPr lang="zh-CN" altLang="en-US" sz="3200" dirty="0">
              <a:highlight>
                <a:srgbClr val="FFFF00"/>
              </a:highlight>
            </a:endParaRPr>
          </a:p>
          <a:p>
            <a:r>
              <a:rPr lang="zh-CN" altLang="en-US" sz="3200" dirty="0">
                <a:highlight>
                  <a:srgbClr val="FFFF00"/>
                </a:highlight>
                <a:sym typeface="+mn-ea"/>
              </a:rPr>
              <a:t>不包含栈、未初始化的数据</a:t>
            </a:r>
          </a:p>
          <a:p>
            <a:r>
              <a:rPr lang="zh-CN" altLang="en-US" sz="3200" dirty="0">
                <a:sym typeface="+mn-ea"/>
              </a:rPr>
              <a:t>可执行文件格式的标准化</a:t>
            </a:r>
          </a:p>
          <a:p>
            <a:pPr lvl="1"/>
            <a:r>
              <a:rPr lang="zh-CN" altLang="en-US" sz="2800" dirty="0"/>
              <a:t>实现互操作</a:t>
            </a:r>
          </a:p>
          <a:p>
            <a:pPr lvl="1"/>
            <a:r>
              <a:rPr lang="zh-CN" altLang="en-US" sz="2800" dirty="0"/>
              <a:t>来自CPU、编译器、操作系统的国际著名厂家，共同制订， 如ELF(Executable and Linkable Format)</a:t>
            </a:r>
          </a:p>
        </p:txBody>
      </p:sp>
    </p:spTree>
  </p:cSld>
  <p:clrMapOvr>
    <a:masterClrMapping/>
  </p:clrMapOvr>
  <p:transition>
    <p:fade/>
  </p:transition>
</p:sld>
</file>

<file path=ppt/theme/theme1.xml><?xml version="1.0" encoding="utf-8"?>
<a:theme xmlns:a="http://schemas.openxmlformats.org/drawingml/2006/main" name="蓝调晶格">
  <a:themeElements>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fontScheme name="">
      <a:majorFont>
        <a:latin typeface="Arial"/>
        <a:ea typeface="黑体"/>
        <a:cs typeface=""/>
      </a:majorFont>
      <a:minorFont>
        <a:latin typeface="Arial"/>
        <a:ea typeface="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296</TotalTime>
  <Words>3901</Words>
  <Application>Microsoft Office PowerPoint</Application>
  <PresentationFormat>宽屏</PresentationFormat>
  <Paragraphs>754</Paragraphs>
  <Slides>92</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92</vt:i4>
      </vt:variant>
    </vt:vector>
  </HeadingPairs>
  <TitlesOfParts>
    <vt:vector size="101" baseType="lpstr">
      <vt:lpstr>仿宋</vt:lpstr>
      <vt:lpstr>黑体</vt:lpstr>
      <vt:lpstr>华文隶书</vt:lpstr>
      <vt:lpstr>宋体</vt:lpstr>
      <vt:lpstr>幼圆</vt:lpstr>
      <vt:lpstr>Arial</vt:lpstr>
      <vt:lpstr>Calibri</vt:lpstr>
      <vt:lpstr>Times New Roman</vt:lpstr>
      <vt:lpstr>蓝调晶格</vt:lpstr>
      <vt:lpstr>第二章 程序设计与操作系统</vt:lpstr>
      <vt:lpstr>本章目录</vt:lpstr>
      <vt:lpstr>2-1 一个简单的程序</vt:lpstr>
      <vt:lpstr>主要内容</vt:lpstr>
      <vt:lpstr>程序的功能与结构</vt:lpstr>
      <vt:lpstr>程序列表.</vt:lpstr>
      <vt:lpstr>程序列表..</vt:lpstr>
      <vt:lpstr>程序说明.</vt:lpstr>
      <vt:lpstr>程序说明..</vt:lpstr>
      <vt:lpstr>程序注释.</vt:lpstr>
      <vt:lpstr>程序注释..</vt:lpstr>
      <vt:lpstr>程序注释…</vt:lpstr>
      <vt:lpstr>程序注释….</vt:lpstr>
      <vt:lpstr>程序注释.....</vt:lpstr>
      <vt:lpstr>程序注释......</vt:lpstr>
      <vt:lpstr>2-2 访问内存</vt:lpstr>
      <vt:lpstr>主要内容</vt:lpstr>
      <vt:lpstr>存储系统.</vt:lpstr>
      <vt:lpstr>存储系统..</vt:lpstr>
      <vt:lpstr>物理地址</vt:lpstr>
      <vt:lpstr>物理地址空间</vt:lpstr>
      <vt:lpstr>绝对代码</vt:lpstr>
      <vt:lpstr>绝对代码的特点.</vt:lpstr>
      <vt:lpstr>绝对代码的特点..</vt:lpstr>
      <vt:lpstr>虚拟地址.</vt:lpstr>
      <vt:lpstr>虚拟地址..</vt:lpstr>
      <vt:lpstr>虚拟地址空间.</vt:lpstr>
      <vt:lpstr>虚拟地址空间..</vt:lpstr>
      <vt:lpstr>静态重定位.</vt:lpstr>
      <vt:lpstr>静态重定位..</vt:lpstr>
      <vt:lpstr>动态重定位.</vt:lpstr>
      <vt:lpstr>2-3 访问外设</vt:lpstr>
      <vt:lpstr>主要内容</vt:lpstr>
      <vt:lpstr>I/O设备</vt:lpstr>
      <vt:lpstr>CPU与设备的接口.</vt:lpstr>
      <vt:lpstr>CPU与设备的接口..</vt:lpstr>
      <vt:lpstr>设备控制器</vt:lpstr>
      <vt:lpstr>设备控制器.</vt:lpstr>
      <vt:lpstr>设备控制器..</vt:lpstr>
      <vt:lpstr>I/O接口的意义</vt:lpstr>
      <vt:lpstr>I/O接口的意义.</vt:lpstr>
      <vt:lpstr>设备的地址</vt:lpstr>
      <vt:lpstr>设备的地址.</vt:lpstr>
      <vt:lpstr>设备控制方式</vt:lpstr>
      <vt:lpstr>设备控制方式.</vt:lpstr>
      <vt:lpstr>驱动程序</vt:lpstr>
      <vt:lpstr>2-4 子程序</vt:lpstr>
      <vt:lpstr>主要内容</vt:lpstr>
      <vt:lpstr>子程序概念的引入</vt:lpstr>
      <vt:lpstr>子程序实现的基本问题</vt:lpstr>
      <vt:lpstr>早期实现</vt:lpstr>
      <vt:lpstr>早期实现.</vt:lpstr>
      <vt:lpstr>子程序库</vt:lpstr>
      <vt:lpstr>子程序库的历史</vt:lpstr>
      <vt:lpstr>2-5 运行栈</vt:lpstr>
      <vt:lpstr>主要内容</vt:lpstr>
      <vt:lpstr>运行栈</vt:lpstr>
      <vt:lpstr>运行栈.</vt:lpstr>
      <vt:lpstr>栈帧结构</vt:lpstr>
      <vt:lpstr>栈帧结构.</vt:lpstr>
      <vt:lpstr>栈帧链</vt:lpstr>
      <vt:lpstr>栈帧链.</vt:lpstr>
      <vt:lpstr>栈的效率</vt:lpstr>
      <vt:lpstr>栈的效率.</vt:lpstr>
      <vt:lpstr>2-6 程序设计语言</vt:lpstr>
      <vt:lpstr>主要内容</vt:lpstr>
      <vt:lpstr>机器语言</vt:lpstr>
      <vt:lpstr>机器语言.</vt:lpstr>
      <vt:lpstr>机器语言..</vt:lpstr>
      <vt:lpstr>汇编语言</vt:lpstr>
      <vt:lpstr>汇编语言.</vt:lpstr>
      <vt:lpstr>高级语言</vt:lpstr>
      <vt:lpstr>高级语言.</vt:lpstr>
      <vt:lpstr>代码转换</vt:lpstr>
      <vt:lpstr>编译vs解释</vt:lpstr>
      <vt:lpstr>运行时系统vs程序库</vt:lpstr>
      <vt:lpstr>脚本语言</vt:lpstr>
      <vt:lpstr>程序员的思考</vt:lpstr>
      <vt:lpstr>2-7 程序的链接</vt:lpstr>
      <vt:lpstr>主要内容</vt:lpstr>
      <vt:lpstr>模块化</vt:lpstr>
      <vt:lpstr>模块化.</vt:lpstr>
      <vt:lpstr>模块化设计方法</vt:lpstr>
      <vt:lpstr>模块化设计方法.</vt:lpstr>
      <vt:lpstr>目标模块的内部结构</vt:lpstr>
      <vt:lpstr>目标模块之间的连接</vt:lpstr>
      <vt:lpstr>目标模块之间的连接.</vt:lpstr>
      <vt:lpstr>连接方法</vt:lpstr>
      <vt:lpstr>连接的时机</vt:lpstr>
      <vt:lpstr>连接的时机.</vt:lpstr>
      <vt:lpstr>可执行文件</vt:lpstr>
      <vt:lpstr>可执行文件.</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第四章 操作系统的形成与发展</dc:title>
  <dc:creator>SDU</dc:creator>
  <cp:lastModifiedBy>江 鹏宇</cp:lastModifiedBy>
  <cp:revision>59</cp:revision>
  <dcterms:created xsi:type="dcterms:W3CDTF">2020-02-08T01:54:00Z</dcterms:created>
  <dcterms:modified xsi:type="dcterms:W3CDTF">2021-09-21T08:29:30Z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2052-11.1.0.10700</vt:lpwstr>
  </property>
  <property fmtid="{D5CDD505-2E9C-101B-9397-08002B2CF9AE}" pid="3" name="ICV">
    <vt:lpwstr>400C4C70B1FA4147A082FF228F3AD148</vt:lpwstr>
  </property>
</Properties>
</file>

<file path=docProps/thumbnail.jpeg>
</file>